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8288000" cy="10287000"/>
  <p:notesSz cx="6858000" cy="9144000"/>
  <p:embeddedFontLst>
    <p:embeddedFont>
      <p:font typeface="Tomorrow" pitchFamily="2" charset="0"/>
      <p:regular r:id="rId14"/>
    </p:embeddedFont>
    <p:embeddedFont>
      <p:font typeface="Tomorrow Bold" pitchFamily="2" charset="0"/>
      <p:regular r:id="rId15"/>
      <p:bold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1" autoAdjust="0"/>
    <p:restoredTop sz="94615" autoAdjust="0"/>
  </p:normalViewPr>
  <p:slideViewPr>
    <p:cSldViewPr>
      <p:cViewPr varScale="1">
        <p:scale>
          <a:sx n="83" d="100"/>
          <a:sy n="83" d="100"/>
        </p:scale>
        <p:origin x="224" y="2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image" Target="../media/image2.png"/><Relationship Id="rId7" Type="http://schemas.openxmlformats.org/officeDocument/2006/relationships/image" Target="../media/image1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Relationship Id="rId9" Type="http://schemas.openxmlformats.org/officeDocument/2006/relationships/image" Target="../media/image19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2.png"/><Relationship Id="rId7" Type="http://schemas.openxmlformats.org/officeDocument/2006/relationships/image" Target="../media/image20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Relationship Id="rId9" Type="http://schemas.openxmlformats.org/officeDocument/2006/relationships/image" Target="../media/image21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svg"/><Relationship Id="rId3" Type="http://schemas.openxmlformats.org/officeDocument/2006/relationships/image" Target="../media/image4.png"/><Relationship Id="rId7" Type="http://schemas.openxmlformats.org/officeDocument/2006/relationships/image" Target="../media/image3.svg"/><Relationship Id="rId12" Type="http://schemas.openxmlformats.org/officeDocument/2006/relationships/image" Target="../media/image28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11" Type="http://schemas.openxmlformats.org/officeDocument/2006/relationships/image" Target="../media/image27.svg"/><Relationship Id="rId5" Type="http://schemas.openxmlformats.org/officeDocument/2006/relationships/image" Target="../media/image23.jpeg"/><Relationship Id="rId15" Type="http://schemas.openxmlformats.org/officeDocument/2006/relationships/hyperlink" Target="https://www.linkedin.com/in/alexia-burford-043333283?utm_source=share&amp;utm_campaign=share_via&amp;utm_content=profile&amp;utm_medium=ios_app" TargetMode="External"/><Relationship Id="rId10" Type="http://schemas.openxmlformats.org/officeDocument/2006/relationships/image" Target="../media/image26.png"/><Relationship Id="rId4" Type="http://schemas.openxmlformats.org/officeDocument/2006/relationships/image" Target="../media/image5.svg"/><Relationship Id="rId9" Type="http://schemas.openxmlformats.org/officeDocument/2006/relationships/image" Target="../media/image25.svg"/><Relationship Id="rId14" Type="http://schemas.openxmlformats.org/officeDocument/2006/relationships/hyperlink" Target="https://github.com/alexiamburford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8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2.png"/><Relationship Id="rId7" Type="http://schemas.openxmlformats.org/officeDocument/2006/relationships/image" Target="../media/image9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1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2.png"/><Relationship Id="rId7" Type="http://schemas.openxmlformats.org/officeDocument/2006/relationships/image" Target="../media/image1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2.png"/><Relationship Id="rId7" Type="http://schemas.openxmlformats.org/officeDocument/2006/relationships/image" Target="../media/image15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-80920" y="0"/>
            <a:ext cx="18449839" cy="7545166"/>
            <a:chOff x="0" y="0"/>
            <a:chExt cx="4859217" cy="198720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59217" cy="1987204"/>
            </a:xfrm>
            <a:custGeom>
              <a:avLst/>
              <a:gdLst/>
              <a:ahLst/>
              <a:cxnLst/>
              <a:rect l="l" t="t" r="r" b="b"/>
              <a:pathLst>
                <a:path w="4859217" h="1987204">
                  <a:moveTo>
                    <a:pt x="0" y="0"/>
                  </a:moveTo>
                  <a:lnTo>
                    <a:pt x="4859217" y="0"/>
                  </a:lnTo>
                  <a:lnTo>
                    <a:pt x="4859217" y="1987204"/>
                  </a:lnTo>
                  <a:lnTo>
                    <a:pt x="0" y="1987204"/>
                  </a:lnTo>
                  <a:close/>
                </a:path>
              </a:pathLst>
            </a:custGeom>
            <a:gradFill rotWithShape="1">
              <a:gsLst>
                <a:gs pos="0">
                  <a:srgbClr val="060606">
                    <a:alpha val="100000"/>
                  </a:srgbClr>
                </a:gs>
                <a:gs pos="100000">
                  <a:srgbClr val="080808">
                    <a:alpha val="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59217" cy="20253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4771625" y="1418952"/>
            <a:ext cx="8744749" cy="8744749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gradFill>
                <a:gsLst>
                  <a:gs pos="0">
                    <a:srgbClr val="313030">
                      <a:alpha val="100000"/>
                    </a:srgbClr>
                  </a:gs>
                  <a:gs pos="100000">
                    <a:srgbClr val="080808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5948243" y="2821928"/>
            <a:ext cx="6391514" cy="6391514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0" cap="sq">
              <a:gradFill>
                <a:gsLst>
                  <a:gs pos="0">
                    <a:srgbClr val="585858">
                      <a:alpha val="100000"/>
                    </a:srgbClr>
                  </a:gs>
                  <a:gs pos="100000">
                    <a:srgbClr val="080808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0" y="9457169"/>
            <a:ext cx="771504" cy="1659663"/>
            <a:chOff x="0" y="0"/>
            <a:chExt cx="203194" cy="43711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03194" cy="437113"/>
            </a:xfrm>
            <a:custGeom>
              <a:avLst/>
              <a:gdLst/>
              <a:ahLst/>
              <a:cxnLst/>
              <a:rect l="l" t="t" r="r" b="b"/>
              <a:pathLst>
                <a:path w="203194" h="437113">
                  <a:moveTo>
                    <a:pt x="0" y="0"/>
                  </a:moveTo>
                  <a:lnTo>
                    <a:pt x="203194" y="0"/>
                  </a:lnTo>
                  <a:lnTo>
                    <a:pt x="203194" y="437113"/>
                  </a:lnTo>
                  <a:lnTo>
                    <a:pt x="0" y="437113"/>
                  </a:lnTo>
                  <a:close/>
                </a:path>
              </a:pathLst>
            </a:custGeom>
            <a:gradFill rotWithShape="1">
              <a:gsLst>
                <a:gs pos="0">
                  <a:srgbClr val="585858">
                    <a:alpha val="100000"/>
                  </a:srgbClr>
                </a:gs>
                <a:gs pos="100000">
                  <a:srgbClr val="080808">
                    <a:alpha val="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203194" cy="4752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16758060" y="9362399"/>
            <a:ext cx="685327" cy="409950"/>
          </a:xfrm>
          <a:custGeom>
            <a:avLst/>
            <a:gdLst/>
            <a:ahLst/>
            <a:cxnLst/>
            <a:rect l="l" t="t" r="r" b="b"/>
            <a:pathLst>
              <a:path w="685327" h="409950">
                <a:moveTo>
                  <a:pt x="0" y="0"/>
                </a:moveTo>
                <a:lnTo>
                  <a:pt x="685327" y="0"/>
                </a:lnTo>
                <a:lnTo>
                  <a:pt x="685327" y="409950"/>
                </a:lnTo>
                <a:lnTo>
                  <a:pt x="0" y="4099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>
            <a:off x="14557860" y="-1996888"/>
            <a:ext cx="6371069" cy="6371069"/>
          </a:xfrm>
          <a:custGeom>
            <a:avLst/>
            <a:gdLst/>
            <a:ahLst/>
            <a:cxnLst/>
            <a:rect l="l" t="t" r="r" b="b"/>
            <a:pathLst>
              <a:path w="6371069" h="6371069">
                <a:moveTo>
                  <a:pt x="0" y="0"/>
                </a:moveTo>
                <a:lnTo>
                  <a:pt x="6371068" y="0"/>
                </a:lnTo>
                <a:lnTo>
                  <a:pt x="6371068" y="6371068"/>
                </a:lnTo>
                <a:lnTo>
                  <a:pt x="0" y="63710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6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TextBox 17"/>
          <p:cNvSpPr txBox="1"/>
          <p:nvPr/>
        </p:nvSpPr>
        <p:spPr>
          <a:xfrm>
            <a:off x="2049937" y="3820284"/>
            <a:ext cx="14188126" cy="19710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09"/>
              </a:lnSpc>
              <a:spcBef>
                <a:spcPct val="0"/>
              </a:spcBef>
            </a:pPr>
            <a:r>
              <a:rPr lang="en-US" sz="5649" b="1">
                <a:solidFill>
                  <a:srgbClr val="FFFFFF"/>
                </a:solidFill>
                <a:latin typeface="Tomorrow Bold"/>
                <a:ea typeface="Tomorrow Bold"/>
                <a:cs typeface="Tomorrow Bold"/>
                <a:sym typeface="Tomorrow Bold"/>
              </a:rPr>
              <a:t>SOCIAL PULSE: CROSS-PLATFORM VIRAL TRENDS ANALYSIS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775731" y="5762751"/>
            <a:ext cx="12736537" cy="7373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33"/>
              </a:lnSpc>
              <a:spcBef>
                <a:spcPct val="0"/>
              </a:spcBef>
            </a:pPr>
            <a:r>
              <a:rPr lang="en-US" sz="2095" spc="1676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EXPLORING GLOBAL ENGAGEMENT, VIRALITY, AND CONTENT PERFORMANCE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7315577" y="7097215"/>
            <a:ext cx="3656847" cy="2585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72"/>
              </a:lnSpc>
              <a:spcBef>
                <a:spcPct val="0"/>
              </a:spcBef>
            </a:pPr>
            <a:r>
              <a:rPr lang="en-US" sz="1480" spc="68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BY ALEXIA BURFORD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56636" y="9676030"/>
            <a:ext cx="448732" cy="3328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53"/>
              </a:lnSpc>
              <a:spcBef>
                <a:spcPct val="0"/>
              </a:spcBef>
            </a:pPr>
            <a:r>
              <a:rPr lang="en-US" sz="1895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01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7055879" y="3575176"/>
            <a:ext cx="4176241" cy="3403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65"/>
              </a:lnSpc>
              <a:spcBef>
                <a:spcPct val="0"/>
              </a:spcBef>
            </a:pPr>
            <a:r>
              <a:rPr lang="en-US" sz="1975" spc="55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Introduction to Data Science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-80920" y="0"/>
            <a:ext cx="18449839" cy="7545166"/>
            <a:chOff x="0" y="0"/>
            <a:chExt cx="4859217" cy="198720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59217" cy="1987204"/>
            </a:xfrm>
            <a:custGeom>
              <a:avLst/>
              <a:gdLst/>
              <a:ahLst/>
              <a:cxnLst/>
              <a:rect l="l" t="t" r="r" b="b"/>
              <a:pathLst>
                <a:path w="4859217" h="1987204">
                  <a:moveTo>
                    <a:pt x="0" y="0"/>
                  </a:moveTo>
                  <a:lnTo>
                    <a:pt x="4859217" y="0"/>
                  </a:lnTo>
                  <a:lnTo>
                    <a:pt x="4859217" y="1987204"/>
                  </a:lnTo>
                  <a:lnTo>
                    <a:pt x="0" y="1987204"/>
                  </a:lnTo>
                  <a:close/>
                </a:path>
              </a:pathLst>
            </a:custGeom>
            <a:gradFill rotWithShape="1">
              <a:gsLst>
                <a:gs pos="0">
                  <a:srgbClr val="060606">
                    <a:alpha val="100000"/>
                  </a:srgbClr>
                </a:gs>
                <a:gs pos="100000">
                  <a:srgbClr val="080808">
                    <a:alpha val="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59217" cy="20253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0" y="9457169"/>
            <a:ext cx="771504" cy="1659663"/>
            <a:chOff x="0" y="0"/>
            <a:chExt cx="203194" cy="43711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03194" cy="437113"/>
            </a:xfrm>
            <a:custGeom>
              <a:avLst/>
              <a:gdLst/>
              <a:ahLst/>
              <a:cxnLst/>
              <a:rect l="l" t="t" r="r" b="b"/>
              <a:pathLst>
                <a:path w="203194" h="437113">
                  <a:moveTo>
                    <a:pt x="0" y="0"/>
                  </a:moveTo>
                  <a:lnTo>
                    <a:pt x="203194" y="0"/>
                  </a:lnTo>
                  <a:lnTo>
                    <a:pt x="203194" y="437113"/>
                  </a:lnTo>
                  <a:lnTo>
                    <a:pt x="0" y="437113"/>
                  </a:lnTo>
                  <a:close/>
                </a:path>
              </a:pathLst>
            </a:custGeom>
            <a:gradFill rotWithShape="1">
              <a:gsLst>
                <a:gs pos="0">
                  <a:srgbClr val="585858">
                    <a:alpha val="100000"/>
                  </a:srgbClr>
                </a:gs>
                <a:gs pos="100000">
                  <a:srgbClr val="080808">
                    <a:alpha val="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203194" cy="4752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6758060" y="9362399"/>
            <a:ext cx="685327" cy="409950"/>
          </a:xfrm>
          <a:custGeom>
            <a:avLst/>
            <a:gdLst/>
            <a:ahLst/>
            <a:cxnLst/>
            <a:rect l="l" t="t" r="r" b="b"/>
            <a:pathLst>
              <a:path w="685327" h="409950">
                <a:moveTo>
                  <a:pt x="0" y="0"/>
                </a:moveTo>
                <a:lnTo>
                  <a:pt x="685327" y="0"/>
                </a:lnTo>
                <a:lnTo>
                  <a:pt x="685327" y="409950"/>
                </a:lnTo>
                <a:lnTo>
                  <a:pt x="0" y="4099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4557860" y="-1996888"/>
            <a:ext cx="6371069" cy="6371069"/>
          </a:xfrm>
          <a:custGeom>
            <a:avLst/>
            <a:gdLst/>
            <a:ahLst/>
            <a:cxnLst/>
            <a:rect l="l" t="t" r="r" b="b"/>
            <a:pathLst>
              <a:path w="6371069" h="6371069">
                <a:moveTo>
                  <a:pt x="0" y="0"/>
                </a:moveTo>
                <a:lnTo>
                  <a:pt x="6371068" y="0"/>
                </a:lnTo>
                <a:lnTo>
                  <a:pt x="6371068" y="6371068"/>
                </a:lnTo>
                <a:lnTo>
                  <a:pt x="0" y="63710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6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2793692" y="1951956"/>
            <a:ext cx="12700615" cy="18439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45"/>
              </a:lnSpc>
            </a:pPr>
            <a:r>
              <a:rPr lang="en-US" sz="7658" b="1">
                <a:solidFill>
                  <a:srgbClr val="FFFFFF"/>
                </a:solidFill>
                <a:latin typeface="Tomorrow Bold"/>
                <a:ea typeface="Tomorrow Bold"/>
                <a:cs typeface="Tomorrow Bold"/>
                <a:sym typeface="Tomorrow Bold"/>
              </a:rPr>
              <a:t>INSIGHTS &amp; GENERALIZATIONS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315577" y="9419069"/>
            <a:ext cx="3656847" cy="2585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72"/>
              </a:lnSpc>
              <a:spcBef>
                <a:spcPct val="0"/>
              </a:spcBef>
            </a:pPr>
            <a:r>
              <a:rPr lang="en-US" sz="1480" spc="68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ALEXIA BURFORD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56636" y="9676030"/>
            <a:ext cx="448732" cy="3328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53"/>
              </a:lnSpc>
              <a:spcBef>
                <a:spcPct val="0"/>
              </a:spcBef>
            </a:pPr>
            <a:r>
              <a:rPr lang="en-US" sz="1895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11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798924" y="834709"/>
            <a:ext cx="2690152" cy="3403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65"/>
              </a:lnSpc>
              <a:spcBef>
                <a:spcPct val="0"/>
              </a:spcBef>
            </a:pPr>
            <a:r>
              <a:rPr lang="en-US" sz="1975" spc="55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DATA SCIENCE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004032" y="3958642"/>
            <a:ext cx="16233589" cy="32435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345"/>
              </a:lnSpc>
            </a:pPr>
            <a:r>
              <a:rPr lang="en-US" sz="1675" spc="46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Major Findings</a:t>
            </a:r>
          </a:p>
          <a:p>
            <a:pPr marL="361651" lvl="1" indent="-180826" algn="just">
              <a:lnSpc>
                <a:spcPts val="2345"/>
              </a:lnSpc>
              <a:buFont typeface="Arial"/>
              <a:buChar char="•"/>
            </a:pPr>
            <a:r>
              <a:rPr lang="en-US" sz="1675" spc="46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Platforms driving most engagement: TikTok, Instagram, YouTube Shorts.</a:t>
            </a:r>
          </a:p>
          <a:p>
            <a:pPr marL="361651" lvl="1" indent="-180826" algn="just">
              <a:lnSpc>
                <a:spcPts val="2345"/>
              </a:lnSpc>
              <a:buFont typeface="Arial"/>
              <a:buChar char="•"/>
            </a:pPr>
            <a:r>
              <a:rPr lang="en-US" sz="1675" spc="46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Consistently viral hashtags: trend-related, entertainment-based, challenge-focused.</a:t>
            </a:r>
          </a:p>
          <a:p>
            <a:pPr marL="361651" lvl="1" indent="-180826" algn="just">
              <a:lnSpc>
                <a:spcPts val="2345"/>
              </a:lnSpc>
              <a:buFont typeface="Arial"/>
              <a:buChar char="•"/>
            </a:pPr>
            <a:r>
              <a:rPr lang="en-US" sz="1675" spc="46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Best content formats: short-form videos, fast-paced clips, meme-driven posts.</a:t>
            </a:r>
          </a:p>
          <a:p>
            <a:pPr marL="361651" lvl="1" indent="-180826" algn="just">
              <a:lnSpc>
                <a:spcPts val="2345"/>
              </a:lnSpc>
              <a:buFont typeface="Arial"/>
              <a:buChar char="•"/>
            </a:pPr>
            <a:r>
              <a:rPr lang="en-US" sz="1675" spc="46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Regional differences: some countries engage more heavily with specific content types.</a:t>
            </a:r>
          </a:p>
          <a:p>
            <a:pPr algn="just">
              <a:lnSpc>
                <a:spcPts val="2345"/>
              </a:lnSpc>
            </a:pPr>
            <a:r>
              <a:rPr lang="en-US" sz="1675" spc="46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Dataset Limitations</a:t>
            </a:r>
          </a:p>
          <a:p>
            <a:pPr marL="361651" lvl="1" indent="-180826" algn="just">
              <a:lnSpc>
                <a:spcPts val="2345"/>
              </a:lnSpc>
              <a:buFont typeface="Arial"/>
              <a:buChar char="•"/>
            </a:pPr>
            <a:r>
              <a:rPr lang="en-US" sz="1675" spc="46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Platform imbalance may influence results.</a:t>
            </a:r>
          </a:p>
          <a:p>
            <a:pPr marL="361651" lvl="1" indent="-180826" algn="just">
              <a:lnSpc>
                <a:spcPts val="2345"/>
              </a:lnSpc>
              <a:buFont typeface="Arial"/>
              <a:buChar char="•"/>
            </a:pPr>
            <a:r>
              <a:rPr lang="en-US" sz="1675" spc="46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Hashtag formatting inconsistent.</a:t>
            </a:r>
          </a:p>
          <a:p>
            <a:pPr marL="361651" lvl="1" indent="-180826" algn="just">
              <a:lnSpc>
                <a:spcPts val="2345"/>
              </a:lnSpc>
              <a:buFont typeface="Arial"/>
              <a:buChar char="•"/>
            </a:pPr>
            <a:r>
              <a:rPr lang="en-US" sz="1675" spc="46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Outliers affect metrics.</a:t>
            </a:r>
          </a:p>
          <a:p>
            <a:pPr marL="361651" lvl="1" indent="-180826" algn="just">
              <a:lnSpc>
                <a:spcPts val="2345"/>
              </a:lnSpc>
              <a:spcBef>
                <a:spcPct val="0"/>
              </a:spcBef>
              <a:buFont typeface="Arial"/>
              <a:buChar char="•"/>
            </a:pPr>
            <a:r>
              <a:rPr lang="en-US" sz="1675" spc="46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No data on ads or boosted posts.</a:t>
            </a:r>
          </a:p>
          <a:p>
            <a:pPr algn="just">
              <a:lnSpc>
                <a:spcPts val="2345"/>
              </a:lnSpc>
              <a:spcBef>
                <a:spcPct val="0"/>
              </a:spcBef>
            </a:pPr>
            <a:endParaRPr lang="en-US" sz="1675" spc="46">
              <a:solidFill>
                <a:srgbClr val="FFFFFF"/>
              </a:solidFill>
              <a:latin typeface="Tomorrow"/>
              <a:ea typeface="Tomorrow"/>
              <a:cs typeface="Tomorrow"/>
              <a:sym typeface="Tomorrow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1726252" y="7013178"/>
            <a:ext cx="2794893" cy="2853096"/>
            <a:chOff x="0" y="0"/>
            <a:chExt cx="622046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220460" cy="6350000"/>
            </a:xfrm>
            <a:custGeom>
              <a:avLst/>
              <a:gdLst/>
              <a:ahLst/>
              <a:cxnLst/>
              <a:rect l="l" t="t" r="r" b="b"/>
              <a:pathLst>
                <a:path w="6220460" h="6350000">
                  <a:moveTo>
                    <a:pt x="6090920" y="2592070"/>
                  </a:moveTo>
                  <a:lnTo>
                    <a:pt x="6090920" y="2203450"/>
                  </a:lnTo>
                  <a:lnTo>
                    <a:pt x="5961380" y="2203450"/>
                  </a:lnTo>
                  <a:lnTo>
                    <a:pt x="5961380" y="1944370"/>
                  </a:lnTo>
                  <a:lnTo>
                    <a:pt x="5831840" y="1944370"/>
                  </a:lnTo>
                  <a:lnTo>
                    <a:pt x="5831840" y="1685290"/>
                  </a:lnTo>
                  <a:lnTo>
                    <a:pt x="5702300" y="1685290"/>
                  </a:lnTo>
                  <a:lnTo>
                    <a:pt x="5702300" y="1424940"/>
                  </a:lnTo>
                  <a:lnTo>
                    <a:pt x="5572760" y="1424940"/>
                  </a:lnTo>
                  <a:lnTo>
                    <a:pt x="5572760" y="1295400"/>
                  </a:lnTo>
                  <a:lnTo>
                    <a:pt x="5443220" y="1295400"/>
                  </a:lnTo>
                  <a:lnTo>
                    <a:pt x="5443220" y="1165860"/>
                  </a:lnTo>
                  <a:lnTo>
                    <a:pt x="5313680" y="1165860"/>
                  </a:lnTo>
                  <a:lnTo>
                    <a:pt x="5313680" y="1036320"/>
                  </a:lnTo>
                  <a:lnTo>
                    <a:pt x="5184140" y="1036320"/>
                  </a:lnTo>
                  <a:lnTo>
                    <a:pt x="5184140" y="906780"/>
                  </a:lnTo>
                  <a:lnTo>
                    <a:pt x="5054600" y="906780"/>
                  </a:lnTo>
                  <a:lnTo>
                    <a:pt x="5054600" y="777240"/>
                  </a:lnTo>
                  <a:lnTo>
                    <a:pt x="4925060" y="777240"/>
                  </a:lnTo>
                  <a:lnTo>
                    <a:pt x="4925060" y="647700"/>
                  </a:lnTo>
                  <a:lnTo>
                    <a:pt x="4795520" y="647700"/>
                  </a:lnTo>
                  <a:lnTo>
                    <a:pt x="4795520" y="518160"/>
                  </a:lnTo>
                  <a:lnTo>
                    <a:pt x="4535170" y="518160"/>
                  </a:lnTo>
                  <a:lnTo>
                    <a:pt x="4535170" y="388620"/>
                  </a:lnTo>
                  <a:lnTo>
                    <a:pt x="4276090" y="388620"/>
                  </a:lnTo>
                  <a:lnTo>
                    <a:pt x="4276090" y="259080"/>
                  </a:lnTo>
                  <a:lnTo>
                    <a:pt x="4017010" y="259080"/>
                  </a:lnTo>
                  <a:lnTo>
                    <a:pt x="4017010" y="129540"/>
                  </a:lnTo>
                  <a:lnTo>
                    <a:pt x="3628390" y="129540"/>
                  </a:lnTo>
                  <a:lnTo>
                    <a:pt x="3628390" y="0"/>
                  </a:lnTo>
                  <a:lnTo>
                    <a:pt x="2592070" y="0"/>
                  </a:lnTo>
                  <a:lnTo>
                    <a:pt x="2592070" y="129540"/>
                  </a:lnTo>
                  <a:lnTo>
                    <a:pt x="2203450" y="129540"/>
                  </a:lnTo>
                  <a:lnTo>
                    <a:pt x="2203450" y="259080"/>
                  </a:lnTo>
                  <a:lnTo>
                    <a:pt x="1944370" y="259080"/>
                  </a:lnTo>
                  <a:lnTo>
                    <a:pt x="1944370" y="388620"/>
                  </a:lnTo>
                  <a:lnTo>
                    <a:pt x="1685290" y="388620"/>
                  </a:lnTo>
                  <a:lnTo>
                    <a:pt x="1685290" y="518160"/>
                  </a:lnTo>
                  <a:lnTo>
                    <a:pt x="1424940" y="518160"/>
                  </a:lnTo>
                  <a:lnTo>
                    <a:pt x="1424940" y="647700"/>
                  </a:lnTo>
                  <a:lnTo>
                    <a:pt x="1295400" y="647700"/>
                  </a:lnTo>
                  <a:lnTo>
                    <a:pt x="1295400" y="777240"/>
                  </a:lnTo>
                  <a:lnTo>
                    <a:pt x="1165860" y="777240"/>
                  </a:lnTo>
                  <a:lnTo>
                    <a:pt x="1165860" y="906780"/>
                  </a:lnTo>
                  <a:lnTo>
                    <a:pt x="1036320" y="906780"/>
                  </a:lnTo>
                  <a:lnTo>
                    <a:pt x="1036320" y="1036320"/>
                  </a:lnTo>
                  <a:lnTo>
                    <a:pt x="906780" y="1036320"/>
                  </a:lnTo>
                  <a:lnTo>
                    <a:pt x="906780" y="1165860"/>
                  </a:lnTo>
                  <a:lnTo>
                    <a:pt x="777240" y="1165860"/>
                  </a:lnTo>
                  <a:lnTo>
                    <a:pt x="777240" y="1295400"/>
                  </a:lnTo>
                  <a:lnTo>
                    <a:pt x="647700" y="1295400"/>
                  </a:lnTo>
                  <a:lnTo>
                    <a:pt x="647700" y="1424940"/>
                  </a:lnTo>
                  <a:lnTo>
                    <a:pt x="518160" y="1424940"/>
                  </a:lnTo>
                  <a:lnTo>
                    <a:pt x="518160" y="1685290"/>
                  </a:lnTo>
                  <a:lnTo>
                    <a:pt x="388620" y="1685290"/>
                  </a:lnTo>
                  <a:lnTo>
                    <a:pt x="388620" y="1944370"/>
                  </a:lnTo>
                  <a:lnTo>
                    <a:pt x="259080" y="1944370"/>
                  </a:lnTo>
                  <a:lnTo>
                    <a:pt x="259080" y="2203450"/>
                  </a:lnTo>
                  <a:lnTo>
                    <a:pt x="129540" y="2203450"/>
                  </a:lnTo>
                  <a:lnTo>
                    <a:pt x="129540" y="2592070"/>
                  </a:lnTo>
                  <a:lnTo>
                    <a:pt x="0" y="2592070"/>
                  </a:lnTo>
                  <a:lnTo>
                    <a:pt x="0" y="3757930"/>
                  </a:lnTo>
                  <a:lnTo>
                    <a:pt x="129540" y="3757930"/>
                  </a:lnTo>
                  <a:lnTo>
                    <a:pt x="129540" y="4146550"/>
                  </a:lnTo>
                  <a:lnTo>
                    <a:pt x="259080" y="4146550"/>
                  </a:lnTo>
                  <a:lnTo>
                    <a:pt x="259080" y="4405630"/>
                  </a:lnTo>
                  <a:lnTo>
                    <a:pt x="388620" y="4405630"/>
                  </a:lnTo>
                  <a:lnTo>
                    <a:pt x="388620" y="4664710"/>
                  </a:lnTo>
                  <a:lnTo>
                    <a:pt x="518160" y="4664710"/>
                  </a:lnTo>
                  <a:lnTo>
                    <a:pt x="518160" y="4925060"/>
                  </a:lnTo>
                  <a:lnTo>
                    <a:pt x="647700" y="4925060"/>
                  </a:lnTo>
                  <a:lnTo>
                    <a:pt x="647700" y="5054600"/>
                  </a:lnTo>
                  <a:lnTo>
                    <a:pt x="777240" y="5054600"/>
                  </a:lnTo>
                  <a:lnTo>
                    <a:pt x="777240" y="5184140"/>
                  </a:lnTo>
                  <a:lnTo>
                    <a:pt x="906780" y="5184140"/>
                  </a:lnTo>
                  <a:lnTo>
                    <a:pt x="906780" y="5313680"/>
                  </a:lnTo>
                  <a:lnTo>
                    <a:pt x="1036320" y="5313680"/>
                  </a:lnTo>
                  <a:lnTo>
                    <a:pt x="1036320" y="5443220"/>
                  </a:lnTo>
                  <a:lnTo>
                    <a:pt x="1165860" y="5443220"/>
                  </a:lnTo>
                  <a:lnTo>
                    <a:pt x="1165860" y="5572760"/>
                  </a:lnTo>
                  <a:lnTo>
                    <a:pt x="1295400" y="5572760"/>
                  </a:lnTo>
                  <a:lnTo>
                    <a:pt x="1295400" y="5702300"/>
                  </a:lnTo>
                  <a:lnTo>
                    <a:pt x="1424940" y="5702300"/>
                  </a:lnTo>
                  <a:lnTo>
                    <a:pt x="1424940" y="5831840"/>
                  </a:lnTo>
                  <a:lnTo>
                    <a:pt x="1685290" y="5831840"/>
                  </a:lnTo>
                  <a:lnTo>
                    <a:pt x="1685290" y="5961380"/>
                  </a:lnTo>
                  <a:lnTo>
                    <a:pt x="1944370" y="5961380"/>
                  </a:lnTo>
                  <a:lnTo>
                    <a:pt x="1944370" y="6090920"/>
                  </a:lnTo>
                  <a:lnTo>
                    <a:pt x="2203450" y="6090920"/>
                  </a:lnTo>
                  <a:lnTo>
                    <a:pt x="2203450" y="6220460"/>
                  </a:lnTo>
                  <a:lnTo>
                    <a:pt x="2592070" y="6220460"/>
                  </a:lnTo>
                  <a:lnTo>
                    <a:pt x="2592070" y="6350000"/>
                  </a:lnTo>
                  <a:lnTo>
                    <a:pt x="3628390" y="6350000"/>
                  </a:lnTo>
                  <a:lnTo>
                    <a:pt x="3628390" y="6220460"/>
                  </a:lnTo>
                  <a:lnTo>
                    <a:pt x="4017010" y="6220460"/>
                  </a:lnTo>
                  <a:lnTo>
                    <a:pt x="4017010" y="6090920"/>
                  </a:lnTo>
                  <a:lnTo>
                    <a:pt x="4276090" y="6090920"/>
                  </a:lnTo>
                  <a:lnTo>
                    <a:pt x="4276090" y="5961380"/>
                  </a:lnTo>
                  <a:lnTo>
                    <a:pt x="4535170" y="5961380"/>
                  </a:lnTo>
                  <a:lnTo>
                    <a:pt x="4535170" y="5831840"/>
                  </a:lnTo>
                  <a:lnTo>
                    <a:pt x="4795520" y="5831840"/>
                  </a:lnTo>
                  <a:lnTo>
                    <a:pt x="4795520" y="5702300"/>
                  </a:lnTo>
                  <a:lnTo>
                    <a:pt x="4925060" y="5702300"/>
                  </a:lnTo>
                  <a:lnTo>
                    <a:pt x="4925060" y="5572760"/>
                  </a:lnTo>
                  <a:lnTo>
                    <a:pt x="5054600" y="5572760"/>
                  </a:lnTo>
                  <a:lnTo>
                    <a:pt x="5054600" y="5443220"/>
                  </a:lnTo>
                  <a:lnTo>
                    <a:pt x="5184140" y="5443220"/>
                  </a:lnTo>
                  <a:lnTo>
                    <a:pt x="5184140" y="5313680"/>
                  </a:lnTo>
                  <a:lnTo>
                    <a:pt x="5313680" y="5313680"/>
                  </a:lnTo>
                  <a:lnTo>
                    <a:pt x="5313680" y="5184140"/>
                  </a:lnTo>
                  <a:lnTo>
                    <a:pt x="5443220" y="5184140"/>
                  </a:lnTo>
                  <a:lnTo>
                    <a:pt x="5443220" y="5054600"/>
                  </a:lnTo>
                  <a:lnTo>
                    <a:pt x="5572760" y="5054600"/>
                  </a:lnTo>
                  <a:lnTo>
                    <a:pt x="5572760" y="4925060"/>
                  </a:lnTo>
                  <a:lnTo>
                    <a:pt x="5702300" y="4925060"/>
                  </a:lnTo>
                  <a:lnTo>
                    <a:pt x="5702300" y="4664710"/>
                  </a:lnTo>
                  <a:lnTo>
                    <a:pt x="5831840" y="4664710"/>
                  </a:lnTo>
                  <a:lnTo>
                    <a:pt x="5831840" y="4405630"/>
                  </a:lnTo>
                  <a:lnTo>
                    <a:pt x="5961380" y="4405630"/>
                  </a:lnTo>
                  <a:lnTo>
                    <a:pt x="5961380" y="4146550"/>
                  </a:lnTo>
                  <a:lnTo>
                    <a:pt x="6090920" y="4146550"/>
                  </a:lnTo>
                  <a:lnTo>
                    <a:pt x="6090920" y="3757930"/>
                  </a:lnTo>
                  <a:lnTo>
                    <a:pt x="6220460" y="3757930"/>
                  </a:lnTo>
                  <a:lnTo>
                    <a:pt x="6220460" y="2592070"/>
                  </a:lnTo>
                  <a:close/>
                </a:path>
              </a:pathLst>
            </a:custGeom>
            <a:blipFill>
              <a:blip r:embed="rId7"/>
              <a:stretch>
                <a:fillRect l="-26609" r="-26609"/>
              </a:stretch>
            </a:blipFill>
            <a:ln w="28575" cap="sq">
              <a:solidFill>
                <a:srgbClr val="96C5D3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4948502" y="325383"/>
            <a:ext cx="2794893" cy="2853096"/>
            <a:chOff x="0" y="0"/>
            <a:chExt cx="6220460" cy="63500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6220460" cy="6350000"/>
            </a:xfrm>
            <a:custGeom>
              <a:avLst/>
              <a:gdLst/>
              <a:ahLst/>
              <a:cxnLst/>
              <a:rect l="l" t="t" r="r" b="b"/>
              <a:pathLst>
                <a:path w="6220460" h="6350000">
                  <a:moveTo>
                    <a:pt x="6090920" y="2592070"/>
                  </a:moveTo>
                  <a:lnTo>
                    <a:pt x="6090920" y="2203450"/>
                  </a:lnTo>
                  <a:lnTo>
                    <a:pt x="5961380" y="2203450"/>
                  </a:lnTo>
                  <a:lnTo>
                    <a:pt x="5961380" y="1944370"/>
                  </a:lnTo>
                  <a:lnTo>
                    <a:pt x="5831840" y="1944370"/>
                  </a:lnTo>
                  <a:lnTo>
                    <a:pt x="5831840" y="1685290"/>
                  </a:lnTo>
                  <a:lnTo>
                    <a:pt x="5702300" y="1685290"/>
                  </a:lnTo>
                  <a:lnTo>
                    <a:pt x="5702300" y="1424940"/>
                  </a:lnTo>
                  <a:lnTo>
                    <a:pt x="5572760" y="1424940"/>
                  </a:lnTo>
                  <a:lnTo>
                    <a:pt x="5572760" y="1295400"/>
                  </a:lnTo>
                  <a:lnTo>
                    <a:pt x="5443220" y="1295400"/>
                  </a:lnTo>
                  <a:lnTo>
                    <a:pt x="5443220" y="1165860"/>
                  </a:lnTo>
                  <a:lnTo>
                    <a:pt x="5313680" y="1165860"/>
                  </a:lnTo>
                  <a:lnTo>
                    <a:pt x="5313680" y="1036320"/>
                  </a:lnTo>
                  <a:lnTo>
                    <a:pt x="5184140" y="1036320"/>
                  </a:lnTo>
                  <a:lnTo>
                    <a:pt x="5184140" y="906780"/>
                  </a:lnTo>
                  <a:lnTo>
                    <a:pt x="5054600" y="906780"/>
                  </a:lnTo>
                  <a:lnTo>
                    <a:pt x="5054600" y="777240"/>
                  </a:lnTo>
                  <a:lnTo>
                    <a:pt x="4925060" y="777240"/>
                  </a:lnTo>
                  <a:lnTo>
                    <a:pt x="4925060" y="647700"/>
                  </a:lnTo>
                  <a:lnTo>
                    <a:pt x="4795520" y="647700"/>
                  </a:lnTo>
                  <a:lnTo>
                    <a:pt x="4795520" y="518160"/>
                  </a:lnTo>
                  <a:lnTo>
                    <a:pt x="4535170" y="518160"/>
                  </a:lnTo>
                  <a:lnTo>
                    <a:pt x="4535170" y="388620"/>
                  </a:lnTo>
                  <a:lnTo>
                    <a:pt x="4276090" y="388620"/>
                  </a:lnTo>
                  <a:lnTo>
                    <a:pt x="4276090" y="259080"/>
                  </a:lnTo>
                  <a:lnTo>
                    <a:pt x="4017010" y="259080"/>
                  </a:lnTo>
                  <a:lnTo>
                    <a:pt x="4017010" y="129540"/>
                  </a:lnTo>
                  <a:lnTo>
                    <a:pt x="3628390" y="129540"/>
                  </a:lnTo>
                  <a:lnTo>
                    <a:pt x="3628390" y="0"/>
                  </a:lnTo>
                  <a:lnTo>
                    <a:pt x="2592070" y="0"/>
                  </a:lnTo>
                  <a:lnTo>
                    <a:pt x="2592070" y="129540"/>
                  </a:lnTo>
                  <a:lnTo>
                    <a:pt x="2203450" y="129540"/>
                  </a:lnTo>
                  <a:lnTo>
                    <a:pt x="2203450" y="259080"/>
                  </a:lnTo>
                  <a:lnTo>
                    <a:pt x="1944370" y="259080"/>
                  </a:lnTo>
                  <a:lnTo>
                    <a:pt x="1944370" y="388620"/>
                  </a:lnTo>
                  <a:lnTo>
                    <a:pt x="1685290" y="388620"/>
                  </a:lnTo>
                  <a:lnTo>
                    <a:pt x="1685290" y="518160"/>
                  </a:lnTo>
                  <a:lnTo>
                    <a:pt x="1424940" y="518160"/>
                  </a:lnTo>
                  <a:lnTo>
                    <a:pt x="1424940" y="647700"/>
                  </a:lnTo>
                  <a:lnTo>
                    <a:pt x="1295400" y="647700"/>
                  </a:lnTo>
                  <a:lnTo>
                    <a:pt x="1295400" y="777240"/>
                  </a:lnTo>
                  <a:lnTo>
                    <a:pt x="1165860" y="777240"/>
                  </a:lnTo>
                  <a:lnTo>
                    <a:pt x="1165860" y="906780"/>
                  </a:lnTo>
                  <a:lnTo>
                    <a:pt x="1036320" y="906780"/>
                  </a:lnTo>
                  <a:lnTo>
                    <a:pt x="1036320" y="1036320"/>
                  </a:lnTo>
                  <a:lnTo>
                    <a:pt x="906780" y="1036320"/>
                  </a:lnTo>
                  <a:lnTo>
                    <a:pt x="906780" y="1165860"/>
                  </a:lnTo>
                  <a:lnTo>
                    <a:pt x="777240" y="1165860"/>
                  </a:lnTo>
                  <a:lnTo>
                    <a:pt x="777240" y="1295400"/>
                  </a:lnTo>
                  <a:lnTo>
                    <a:pt x="647700" y="1295400"/>
                  </a:lnTo>
                  <a:lnTo>
                    <a:pt x="647700" y="1424940"/>
                  </a:lnTo>
                  <a:lnTo>
                    <a:pt x="518160" y="1424940"/>
                  </a:lnTo>
                  <a:lnTo>
                    <a:pt x="518160" y="1685290"/>
                  </a:lnTo>
                  <a:lnTo>
                    <a:pt x="388620" y="1685290"/>
                  </a:lnTo>
                  <a:lnTo>
                    <a:pt x="388620" y="1944370"/>
                  </a:lnTo>
                  <a:lnTo>
                    <a:pt x="259080" y="1944370"/>
                  </a:lnTo>
                  <a:lnTo>
                    <a:pt x="259080" y="2203450"/>
                  </a:lnTo>
                  <a:lnTo>
                    <a:pt x="129540" y="2203450"/>
                  </a:lnTo>
                  <a:lnTo>
                    <a:pt x="129540" y="2592070"/>
                  </a:lnTo>
                  <a:lnTo>
                    <a:pt x="0" y="2592070"/>
                  </a:lnTo>
                  <a:lnTo>
                    <a:pt x="0" y="3757930"/>
                  </a:lnTo>
                  <a:lnTo>
                    <a:pt x="129540" y="3757930"/>
                  </a:lnTo>
                  <a:lnTo>
                    <a:pt x="129540" y="4146550"/>
                  </a:lnTo>
                  <a:lnTo>
                    <a:pt x="259080" y="4146550"/>
                  </a:lnTo>
                  <a:lnTo>
                    <a:pt x="259080" y="4405630"/>
                  </a:lnTo>
                  <a:lnTo>
                    <a:pt x="388620" y="4405630"/>
                  </a:lnTo>
                  <a:lnTo>
                    <a:pt x="388620" y="4664710"/>
                  </a:lnTo>
                  <a:lnTo>
                    <a:pt x="518160" y="4664710"/>
                  </a:lnTo>
                  <a:lnTo>
                    <a:pt x="518160" y="4925060"/>
                  </a:lnTo>
                  <a:lnTo>
                    <a:pt x="647700" y="4925060"/>
                  </a:lnTo>
                  <a:lnTo>
                    <a:pt x="647700" y="5054600"/>
                  </a:lnTo>
                  <a:lnTo>
                    <a:pt x="777240" y="5054600"/>
                  </a:lnTo>
                  <a:lnTo>
                    <a:pt x="777240" y="5184140"/>
                  </a:lnTo>
                  <a:lnTo>
                    <a:pt x="906780" y="5184140"/>
                  </a:lnTo>
                  <a:lnTo>
                    <a:pt x="906780" y="5313680"/>
                  </a:lnTo>
                  <a:lnTo>
                    <a:pt x="1036320" y="5313680"/>
                  </a:lnTo>
                  <a:lnTo>
                    <a:pt x="1036320" y="5443220"/>
                  </a:lnTo>
                  <a:lnTo>
                    <a:pt x="1165860" y="5443220"/>
                  </a:lnTo>
                  <a:lnTo>
                    <a:pt x="1165860" y="5572760"/>
                  </a:lnTo>
                  <a:lnTo>
                    <a:pt x="1295400" y="5572760"/>
                  </a:lnTo>
                  <a:lnTo>
                    <a:pt x="1295400" y="5702300"/>
                  </a:lnTo>
                  <a:lnTo>
                    <a:pt x="1424940" y="5702300"/>
                  </a:lnTo>
                  <a:lnTo>
                    <a:pt x="1424940" y="5831840"/>
                  </a:lnTo>
                  <a:lnTo>
                    <a:pt x="1685290" y="5831840"/>
                  </a:lnTo>
                  <a:lnTo>
                    <a:pt x="1685290" y="5961380"/>
                  </a:lnTo>
                  <a:lnTo>
                    <a:pt x="1944370" y="5961380"/>
                  </a:lnTo>
                  <a:lnTo>
                    <a:pt x="1944370" y="6090920"/>
                  </a:lnTo>
                  <a:lnTo>
                    <a:pt x="2203450" y="6090920"/>
                  </a:lnTo>
                  <a:lnTo>
                    <a:pt x="2203450" y="6220460"/>
                  </a:lnTo>
                  <a:lnTo>
                    <a:pt x="2592070" y="6220460"/>
                  </a:lnTo>
                  <a:lnTo>
                    <a:pt x="2592070" y="6350000"/>
                  </a:lnTo>
                  <a:lnTo>
                    <a:pt x="3628390" y="6350000"/>
                  </a:lnTo>
                  <a:lnTo>
                    <a:pt x="3628390" y="6220460"/>
                  </a:lnTo>
                  <a:lnTo>
                    <a:pt x="4017010" y="6220460"/>
                  </a:lnTo>
                  <a:lnTo>
                    <a:pt x="4017010" y="6090920"/>
                  </a:lnTo>
                  <a:lnTo>
                    <a:pt x="4276090" y="6090920"/>
                  </a:lnTo>
                  <a:lnTo>
                    <a:pt x="4276090" y="5961380"/>
                  </a:lnTo>
                  <a:lnTo>
                    <a:pt x="4535170" y="5961380"/>
                  </a:lnTo>
                  <a:lnTo>
                    <a:pt x="4535170" y="5831840"/>
                  </a:lnTo>
                  <a:lnTo>
                    <a:pt x="4795520" y="5831840"/>
                  </a:lnTo>
                  <a:lnTo>
                    <a:pt x="4795520" y="5702300"/>
                  </a:lnTo>
                  <a:lnTo>
                    <a:pt x="4925060" y="5702300"/>
                  </a:lnTo>
                  <a:lnTo>
                    <a:pt x="4925060" y="5572760"/>
                  </a:lnTo>
                  <a:lnTo>
                    <a:pt x="5054600" y="5572760"/>
                  </a:lnTo>
                  <a:lnTo>
                    <a:pt x="5054600" y="5443220"/>
                  </a:lnTo>
                  <a:lnTo>
                    <a:pt x="5184140" y="5443220"/>
                  </a:lnTo>
                  <a:lnTo>
                    <a:pt x="5184140" y="5313680"/>
                  </a:lnTo>
                  <a:lnTo>
                    <a:pt x="5313680" y="5313680"/>
                  </a:lnTo>
                  <a:lnTo>
                    <a:pt x="5313680" y="5184140"/>
                  </a:lnTo>
                  <a:lnTo>
                    <a:pt x="5443220" y="5184140"/>
                  </a:lnTo>
                  <a:lnTo>
                    <a:pt x="5443220" y="5054600"/>
                  </a:lnTo>
                  <a:lnTo>
                    <a:pt x="5572760" y="5054600"/>
                  </a:lnTo>
                  <a:lnTo>
                    <a:pt x="5572760" y="4925060"/>
                  </a:lnTo>
                  <a:lnTo>
                    <a:pt x="5702300" y="4925060"/>
                  </a:lnTo>
                  <a:lnTo>
                    <a:pt x="5702300" y="4664710"/>
                  </a:lnTo>
                  <a:lnTo>
                    <a:pt x="5831840" y="4664710"/>
                  </a:lnTo>
                  <a:lnTo>
                    <a:pt x="5831840" y="4405630"/>
                  </a:lnTo>
                  <a:lnTo>
                    <a:pt x="5961380" y="4405630"/>
                  </a:lnTo>
                  <a:lnTo>
                    <a:pt x="5961380" y="4146550"/>
                  </a:lnTo>
                  <a:lnTo>
                    <a:pt x="6090920" y="4146550"/>
                  </a:lnTo>
                  <a:lnTo>
                    <a:pt x="6090920" y="3757930"/>
                  </a:lnTo>
                  <a:lnTo>
                    <a:pt x="6220460" y="3757930"/>
                  </a:lnTo>
                  <a:lnTo>
                    <a:pt x="6220460" y="2592070"/>
                  </a:lnTo>
                  <a:close/>
                </a:path>
              </a:pathLst>
            </a:custGeom>
            <a:blipFill>
              <a:blip r:embed="rId8"/>
              <a:stretch>
                <a:fillRect l="-26609" r="-26609"/>
              </a:stretch>
            </a:blipFill>
            <a:ln w="28575" cap="sq">
              <a:solidFill>
                <a:srgbClr val="96C5D3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2699415" y="6509304"/>
            <a:ext cx="2794893" cy="2853096"/>
            <a:chOff x="0" y="0"/>
            <a:chExt cx="6220460" cy="63500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6220460" cy="6350000"/>
            </a:xfrm>
            <a:custGeom>
              <a:avLst/>
              <a:gdLst/>
              <a:ahLst/>
              <a:cxnLst/>
              <a:rect l="l" t="t" r="r" b="b"/>
              <a:pathLst>
                <a:path w="6220460" h="6350000">
                  <a:moveTo>
                    <a:pt x="6090920" y="2592070"/>
                  </a:moveTo>
                  <a:lnTo>
                    <a:pt x="6090920" y="2203450"/>
                  </a:lnTo>
                  <a:lnTo>
                    <a:pt x="5961380" y="2203450"/>
                  </a:lnTo>
                  <a:lnTo>
                    <a:pt x="5961380" y="1944370"/>
                  </a:lnTo>
                  <a:lnTo>
                    <a:pt x="5831840" y="1944370"/>
                  </a:lnTo>
                  <a:lnTo>
                    <a:pt x="5831840" y="1685290"/>
                  </a:lnTo>
                  <a:lnTo>
                    <a:pt x="5702300" y="1685290"/>
                  </a:lnTo>
                  <a:lnTo>
                    <a:pt x="5702300" y="1424940"/>
                  </a:lnTo>
                  <a:lnTo>
                    <a:pt x="5572760" y="1424940"/>
                  </a:lnTo>
                  <a:lnTo>
                    <a:pt x="5572760" y="1295400"/>
                  </a:lnTo>
                  <a:lnTo>
                    <a:pt x="5443220" y="1295400"/>
                  </a:lnTo>
                  <a:lnTo>
                    <a:pt x="5443220" y="1165860"/>
                  </a:lnTo>
                  <a:lnTo>
                    <a:pt x="5313680" y="1165860"/>
                  </a:lnTo>
                  <a:lnTo>
                    <a:pt x="5313680" y="1036320"/>
                  </a:lnTo>
                  <a:lnTo>
                    <a:pt x="5184140" y="1036320"/>
                  </a:lnTo>
                  <a:lnTo>
                    <a:pt x="5184140" y="906780"/>
                  </a:lnTo>
                  <a:lnTo>
                    <a:pt x="5054600" y="906780"/>
                  </a:lnTo>
                  <a:lnTo>
                    <a:pt x="5054600" y="777240"/>
                  </a:lnTo>
                  <a:lnTo>
                    <a:pt x="4925060" y="777240"/>
                  </a:lnTo>
                  <a:lnTo>
                    <a:pt x="4925060" y="647700"/>
                  </a:lnTo>
                  <a:lnTo>
                    <a:pt x="4795520" y="647700"/>
                  </a:lnTo>
                  <a:lnTo>
                    <a:pt x="4795520" y="518160"/>
                  </a:lnTo>
                  <a:lnTo>
                    <a:pt x="4535170" y="518160"/>
                  </a:lnTo>
                  <a:lnTo>
                    <a:pt x="4535170" y="388620"/>
                  </a:lnTo>
                  <a:lnTo>
                    <a:pt x="4276090" y="388620"/>
                  </a:lnTo>
                  <a:lnTo>
                    <a:pt x="4276090" y="259080"/>
                  </a:lnTo>
                  <a:lnTo>
                    <a:pt x="4017010" y="259080"/>
                  </a:lnTo>
                  <a:lnTo>
                    <a:pt x="4017010" y="129540"/>
                  </a:lnTo>
                  <a:lnTo>
                    <a:pt x="3628390" y="129540"/>
                  </a:lnTo>
                  <a:lnTo>
                    <a:pt x="3628390" y="0"/>
                  </a:lnTo>
                  <a:lnTo>
                    <a:pt x="2592070" y="0"/>
                  </a:lnTo>
                  <a:lnTo>
                    <a:pt x="2592070" y="129540"/>
                  </a:lnTo>
                  <a:lnTo>
                    <a:pt x="2203450" y="129540"/>
                  </a:lnTo>
                  <a:lnTo>
                    <a:pt x="2203450" y="259080"/>
                  </a:lnTo>
                  <a:lnTo>
                    <a:pt x="1944370" y="259080"/>
                  </a:lnTo>
                  <a:lnTo>
                    <a:pt x="1944370" y="388620"/>
                  </a:lnTo>
                  <a:lnTo>
                    <a:pt x="1685290" y="388620"/>
                  </a:lnTo>
                  <a:lnTo>
                    <a:pt x="1685290" y="518160"/>
                  </a:lnTo>
                  <a:lnTo>
                    <a:pt x="1424940" y="518160"/>
                  </a:lnTo>
                  <a:lnTo>
                    <a:pt x="1424940" y="647700"/>
                  </a:lnTo>
                  <a:lnTo>
                    <a:pt x="1295400" y="647700"/>
                  </a:lnTo>
                  <a:lnTo>
                    <a:pt x="1295400" y="777240"/>
                  </a:lnTo>
                  <a:lnTo>
                    <a:pt x="1165860" y="777240"/>
                  </a:lnTo>
                  <a:lnTo>
                    <a:pt x="1165860" y="906780"/>
                  </a:lnTo>
                  <a:lnTo>
                    <a:pt x="1036320" y="906780"/>
                  </a:lnTo>
                  <a:lnTo>
                    <a:pt x="1036320" y="1036320"/>
                  </a:lnTo>
                  <a:lnTo>
                    <a:pt x="906780" y="1036320"/>
                  </a:lnTo>
                  <a:lnTo>
                    <a:pt x="906780" y="1165860"/>
                  </a:lnTo>
                  <a:lnTo>
                    <a:pt x="777240" y="1165860"/>
                  </a:lnTo>
                  <a:lnTo>
                    <a:pt x="777240" y="1295400"/>
                  </a:lnTo>
                  <a:lnTo>
                    <a:pt x="647700" y="1295400"/>
                  </a:lnTo>
                  <a:lnTo>
                    <a:pt x="647700" y="1424940"/>
                  </a:lnTo>
                  <a:lnTo>
                    <a:pt x="518160" y="1424940"/>
                  </a:lnTo>
                  <a:lnTo>
                    <a:pt x="518160" y="1685290"/>
                  </a:lnTo>
                  <a:lnTo>
                    <a:pt x="388620" y="1685290"/>
                  </a:lnTo>
                  <a:lnTo>
                    <a:pt x="388620" y="1944370"/>
                  </a:lnTo>
                  <a:lnTo>
                    <a:pt x="259080" y="1944370"/>
                  </a:lnTo>
                  <a:lnTo>
                    <a:pt x="259080" y="2203450"/>
                  </a:lnTo>
                  <a:lnTo>
                    <a:pt x="129540" y="2203450"/>
                  </a:lnTo>
                  <a:lnTo>
                    <a:pt x="129540" y="2592070"/>
                  </a:lnTo>
                  <a:lnTo>
                    <a:pt x="0" y="2592070"/>
                  </a:lnTo>
                  <a:lnTo>
                    <a:pt x="0" y="3757930"/>
                  </a:lnTo>
                  <a:lnTo>
                    <a:pt x="129540" y="3757930"/>
                  </a:lnTo>
                  <a:lnTo>
                    <a:pt x="129540" y="4146550"/>
                  </a:lnTo>
                  <a:lnTo>
                    <a:pt x="259080" y="4146550"/>
                  </a:lnTo>
                  <a:lnTo>
                    <a:pt x="259080" y="4405630"/>
                  </a:lnTo>
                  <a:lnTo>
                    <a:pt x="388620" y="4405630"/>
                  </a:lnTo>
                  <a:lnTo>
                    <a:pt x="388620" y="4664710"/>
                  </a:lnTo>
                  <a:lnTo>
                    <a:pt x="518160" y="4664710"/>
                  </a:lnTo>
                  <a:lnTo>
                    <a:pt x="518160" y="4925060"/>
                  </a:lnTo>
                  <a:lnTo>
                    <a:pt x="647700" y="4925060"/>
                  </a:lnTo>
                  <a:lnTo>
                    <a:pt x="647700" y="5054600"/>
                  </a:lnTo>
                  <a:lnTo>
                    <a:pt x="777240" y="5054600"/>
                  </a:lnTo>
                  <a:lnTo>
                    <a:pt x="777240" y="5184140"/>
                  </a:lnTo>
                  <a:lnTo>
                    <a:pt x="906780" y="5184140"/>
                  </a:lnTo>
                  <a:lnTo>
                    <a:pt x="906780" y="5313680"/>
                  </a:lnTo>
                  <a:lnTo>
                    <a:pt x="1036320" y="5313680"/>
                  </a:lnTo>
                  <a:lnTo>
                    <a:pt x="1036320" y="5443220"/>
                  </a:lnTo>
                  <a:lnTo>
                    <a:pt x="1165860" y="5443220"/>
                  </a:lnTo>
                  <a:lnTo>
                    <a:pt x="1165860" y="5572760"/>
                  </a:lnTo>
                  <a:lnTo>
                    <a:pt x="1295400" y="5572760"/>
                  </a:lnTo>
                  <a:lnTo>
                    <a:pt x="1295400" y="5702300"/>
                  </a:lnTo>
                  <a:lnTo>
                    <a:pt x="1424940" y="5702300"/>
                  </a:lnTo>
                  <a:lnTo>
                    <a:pt x="1424940" y="5831840"/>
                  </a:lnTo>
                  <a:lnTo>
                    <a:pt x="1685290" y="5831840"/>
                  </a:lnTo>
                  <a:lnTo>
                    <a:pt x="1685290" y="5961380"/>
                  </a:lnTo>
                  <a:lnTo>
                    <a:pt x="1944370" y="5961380"/>
                  </a:lnTo>
                  <a:lnTo>
                    <a:pt x="1944370" y="6090920"/>
                  </a:lnTo>
                  <a:lnTo>
                    <a:pt x="2203450" y="6090920"/>
                  </a:lnTo>
                  <a:lnTo>
                    <a:pt x="2203450" y="6220460"/>
                  </a:lnTo>
                  <a:lnTo>
                    <a:pt x="2592070" y="6220460"/>
                  </a:lnTo>
                  <a:lnTo>
                    <a:pt x="2592070" y="6350000"/>
                  </a:lnTo>
                  <a:lnTo>
                    <a:pt x="3628390" y="6350000"/>
                  </a:lnTo>
                  <a:lnTo>
                    <a:pt x="3628390" y="6220460"/>
                  </a:lnTo>
                  <a:lnTo>
                    <a:pt x="4017010" y="6220460"/>
                  </a:lnTo>
                  <a:lnTo>
                    <a:pt x="4017010" y="6090920"/>
                  </a:lnTo>
                  <a:lnTo>
                    <a:pt x="4276090" y="6090920"/>
                  </a:lnTo>
                  <a:lnTo>
                    <a:pt x="4276090" y="5961380"/>
                  </a:lnTo>
                  <a:lnTo>
                    <a:pt x="4535170" y="5961380"/>
                  </a:lnTo>
                  <a:lnTo>
                    <a:pt x="4535170" y="5831840"/>
                  </a:lnTo>
                  <a:lnTo>
                    <a:pt x="4795520" y="5831840"/>
                  </a:lnTo>
                  <a:lnTo>
                    <a:pt x="4795520" y="5702300"/>
                  </a:lnTo>
                  <a:lnTo>
                    <a:pt x="4925060" y="5702300"/>
                  </a:lnTo>
                  <a:lnTo>
                    <a:pt x="4925060" y="5572760"/>
                  </a:lnTo>
                  <a:lnTo>
                    <a:pt x="5054600" y="5572760"/>
                  </a:lnTo>
                  <a:lnTo>
                    <a:pt x="5054600" y="5443220"/>
                  </a:lnTo>
                  <a:lnTo>
                    <a:pt x="5184140" y="5443220"/>
                  </a:lnTo>
                  <a:lnTo>
                    <a:pt x="5184140" y="5313680"/>
                  </a:lnTo>
                  <a:lnTo>
                    <a:pt x="5313680" y="5313680"/>
                  </a:lnTo>
                  <a:lnTo>
                    <a:pt x="5313680" y="5184140"/>
                  </a:lnTo>
                  <a:lnTo>
                    <a:pt x="5443220" y="5184140"/>
                  </a:lnTo>
                  <a:lnTo>
                    <a:pt x="5443220" y="5054600"/>
                  </a:lnTo>
                  <a:lnTo>
                    <a:pt x="5572760" y="5054600"/>
                  </a:lnTo>
                  <a:lnTo>
                    <a:pt x="5572760" y="4925060"/>
                  </a:lnTo>
                  <a:lnTo>
                    <a:pt x="5702300" y="4925060"/>
                  </a:lnTo>
                  <a:lnTo>
                    <a:pt x="5702300" y="4664710"/>
                  </a:lnTo>
                  <a:lnTo>
                    <a:pt x="5831840" y="4664710"/>
                  </a:lnTo>
                  <a:lnTo>
                    <a:pt x="5831840" y="4405630"/>
                  </a:lnTo>
                  <a:lnTo>
                    <a:pt x="5961380" y="4405630"/>
                  </a:lnTo>
                  <a:lnTo>
                    <a:pt x="5961380" y="4146550"/>
                  </a:lnTo>
                  <a:lnTo>
                    <a:pt x="6090920" y="4146550"/>
                  </a:lnTo>
                  <a:lnTo>
                    <a:pt x="6090920" y="3757930"/>
                  </a:lnTo>
                  <a:lnTo>
                    <a:pt x="6220460" y="3757930"/>
                  </a:lnTo>
                  <a:lnTo>
                    <a:pt x="6220460" y="2592070"/>
                  </a:lnTo>
                  <a:close/>
                </a:path>
              </a:pathLst>
            </a:custGeom>
            <a:blipFill>
              <a:blip r:embed="rId9"/>
              <a:stretch>
                <a:fillRect l="-26609" r="-26609"/>
              </a:stretch>
            </a:blipFill>
            <a:ln w="28575" cap="sq">
              <a:solidFill>
                <a:srgbClr val="96C5D3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-80920" y="0"/>
            <a:ext cx="18449839" cy="7545166"/>
            <a:chOff x="0" y="0"/>
            <a:chExt cx="4859217" cy="198720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59217" cy="1987204"/>
            </a:xfrm>
            <a:custGeom>
              <a:avLst/>
              <a:gdLst/>
              <a:ahLst/>
              <a:cxnLst/>
              <a:rect l="l" t="t" r="r" b="b"/>
              <a:pathLst>
                <a:path w="4859217" h="1987204">
                  <a:moveTo>
                    <a:pt x="0" y="0"/>
                  </a:moveTo>
                  <a:lnTo>
                    <a:pt x="4859217" y="0"/>
                  </a:lnTo>
                  <a:lnTo>
                    <a:pt x="4859217" y="1987204"/>
                  </a:lnTo>
                  <a:lnTo>
                    <a:pt x="0" y="1987204"/>
                  </a:lnTo>
                  <a:close/>
                </a:path>
              </a:pathLst>
            </a:custGeom>
            <a:gradFill rotWithShape="1">
              <a:gsLst>
                <a:gs pos="0">
                  <a:srgbClr val="060606">
                    <a:alpha val="100000"/>
                  </a:srgbClr>
                </a:gs>
                <a:gs pos="100000">
                  <a:srgbClr val="080808">
                    <a:alpha val="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59217" cy="20253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0" y="9457169"/>
            <a:ext cx="771504" cy="1659663"/>
            <a:chOff x="0" y="0"/>
            <a:chExt cx="203194" cy="43711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03194" cy="437113"/>
            </a:xfrm>
            <a:custGeom>
              <a:avLst/>
              <a:gdLst/>
              <a:ahLst/>
              <a:cxnLst/>
              <a:rect l="l" t="t" r="r" b="b"/>
              <a:pathLst>
                <a:path w="203194" h="437113">
                  <a:moveTo>
                    <a:pt x="0" y="0"/>
                  </a:moveTo>
                  <a:lnTo>
                    <a:pt x="203194" y="0"/>
                  </a:lnTo>
                  <a:lnTo>
                    <a:pt x="203194" y="437113"/>
                  </a:lnTo>
                  <a:lnTo>
                    <a:pt x="0" y="437113"/>
                  </a:lnTo>
                  <a:close/>
                </a:path>
              </a:pathLst>
            </a:custGeom>
            <a:gradFill rotWithShape="1">
              <a:gsLst>
                <a:gs pos="0">
                  <a:srgbClr val="585858">
                    <a:alpha val="100000"/>
                  </a:srgbClr>
                </a:gs>
                <a:gs pos="100000">
                  <a:srgbClr val="080808">
                    <a:alpha val="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203194" cy="4752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6758060" y="9362399"/>
            <a:ext cx="685327" cy="409950"/>
          </a:xfrm>
          <a:custGeom>
            <a:avLst/>
            <a:gdLst/>
            <a:ahLst/>
            <a:cxnLst/>
            <a:rect l="l" t="t" r="r" b="b"/>
            <a:pathLst>
              <a:path w="685327" h="409950">
                <a:moveTo>
                  <a:pt x="0" y="0"/>
                </a:moveTo>
                <a:lnTo>
                  <a:pt x="685327" y="0"/>
                </a:lnTo>
                <a:lnTo>
                  <a:pt x="685327" y="409950"/>
                </a:lnTo>
                <a:lnTo>
                  <a:pt x="0" y="4099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4557860" y="-1996888"/>
            <a:ext cx="6371069" cy="6371069"/>
          </a:xfrm>
          <a:custGeom>
            <a:avLst/>
            <a:gdLst/>
            <a:ahLst/>
            <a:cxnLst/>
            <a:rect l="l" t="t" r="r" b="b"/>
            <a:pathLst>
              <a:path w="6371069" h="6371069">
                <a:moveTo>
                  <a:pt x="0" y="0"/>
                </a:moveTo>
                <a:lnTo>
                  <a:pt x="6371068" y="0"/>
                </a:lnTo>
                <a:lnTo>
                  <a:pt x="6371068" y="6371068"/>
                </a:lnTo>
                <a:lnTo>
                  <a:pt x="0" y="63710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6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610355" y="1636491"/>
            <a:ext cx="14377139" cy="18439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45"/>
              </a:lnSpc>
            </a:pPr>
            <a:r>
              <a:rPr lang="en-US" sz="7658" b="1">
                <a:solidFill>
                  <a:srgbClr val="FFFFFF"/>
                </a:solidFill>
                <a:latin typeface="Tomorrow Bold"/>
                <a:ea typeface="Tomorrow Bold"/>
                <a:cs typeface="Tomorrow Bold"/>
                <a:sym typeface="Tomorrow Bold"/>
              </a:rPr>
              <a:t>FUTURE GROWTH &amp; RESEARCH QUESTIONS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315577" y="9419069"/>
            <a:ext cx="3656847" cy="2585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72"/>
              </a:lnSpc>
              <a:spcBef>
                <a:spcPct val="0"/>
              </a:spcBef>
            </a:pPr>
            <a:r>
              <a:rPr lang="en-US" sz="1480" spc="68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ALEXIA BURFORD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56636" y="9676030"/>
            <a:ext cx="448732" cy="3328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53"/>
              </a:lnSpc>
              <a:spcBef>
                <a:spcPct val="0"/>
              </a:spcBef>
            </a:pPr>
            <a:r>
              <a:rPr lang="en-US" sz="1895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11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798924" y="834709"/>
            <a:ext cx="2690152" cy="3403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65"/>
              </a:lnSpc>
              <a:spcBef>
                <a:spcPct val="0"/>
              </a:spcBef>
            </a:pPr>
            <a:r>
              <a:rPr lang="en-US" sz="1975" spc="55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DATA SCIENCE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38436" y="3703753"/>
            <a:ext cx="15986556" cy="61963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45"/>
              </a:lnSpc>
            </a:pPr>
            <a:endParaRPr/>
          </a:p>
          <a:p>
            <a:pPr algn="l">
              <a:lnSpc>
                <a:spcPts val="2345"/>
              </a:lnSpc>
            </a:pPr>
            <a:r>
              <a:rPr lang="en-US" sz="1675" spc="46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Content Strategy Recommendations</a:t>
            </a:r>
          </a:p>
          <a:p>
            <a:pPr marL="361651" lvl="1" indent="-180826" algn="l">
              <a:lnSpc>
                <a:spcPts val="2345"/>
              </a:lnSpc>
              <a:buFont typeface="Arial"/>
              <a:buChar char="•"/>
            </a:pPr>
            <a:r>
              <a:rPr lang="en-US" sz="1675" spc="46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Focus on short-form video platforms for highest engagement.</a:t>
            </a:r>
          </a:p>
          <a:p>
            <a:pPr marL="361651" lvl="1" indent="-180826" algn="l">
              <a:lnSpc>
                <a:spcPts val="2345"/>
              </a:lnSpc>
              <a:buFont typeface="Arial"/>
              <a:buChar char="•"/>
            </a:pPr>
            <a:r>
              <a:rPr lang="en-US" sz="1675" spc="46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Use top-performing hashtags relevant to current trends and platform culture.</a:t>
            </a:r>
          </a:p>
          <a:p>
            <a:pPr marL="361651" lvl="1" indent="-180826" algn="l">
              <a:lnSpc>
                <a:spcPts val="2345"/>
              </a:lnSpc>
              <a:buFont typeface="Arial"/>
              <a:buChar char="•"/>
            </a:pPr>
            <a:r>
              <a:rPr lang="en-US" sz="1675" spc="46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Post strategically based on regional activity and time zones.</a:t>
            </a:r>
          </a:p>
          <a:p>
            <a:pPr marL="361651" lvl="1" indent="-180826" algn="l">
              <a:lnSpc>
                <a:spcPts val="2345"/>
              </a:lnSpc>
              <a:buFont typeface="Arial"/>
              <a:buChar char="•"/>
            </a:pPr>
            <a:r>
              <a:rPr lang="en-US" sz="1675" spc="46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Prioritize content types that align with viral patterns (e.g., high-energy videos).</a:t>
            </a:r>
          </a:p>
          <a:p>
            <a:pPr marL="361651" lvl="1" indent="-180826" algn="l">
              <a:lnSpc>
                <a:spcPts val="2345"/>
              </a:lnSpc>
              <a:buFont typeface="Arial"/>
              <a:buChar char="•"/>
            </a:pPr>
            <a:r>
              <a:rPr lang="en-US" sz="1675" spc="46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Track not only views but engagement rate to measure true audience response.</a:t>
            </a:r>
          </a:p>
          <a:p>
            <a:pPr marL="361651" lvl="1" indent="-180826" algn="l">
              <a:lnSpc>
                <a:spcPts val="2345"/>
              </a:lnSpc>
              <a:buFont typeface="Arial"/>
              <a:buChar char="•"/>
            </a:pPr>
            <a:r>
              <a:rPr lang="en-US" sz="1675" spc="46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Analyze viral posts to identify repeatable patterns in audio, visuals, and pacing.</a:t>
            </a:r>
          </a:p>
          <a:p>
            <a:pPr algn="l">
              <a:lnSpc>
                <a:spcPts val="2345"/>
              </a:lnSpc>
            </a:pPr>
            <a:endParaRPr lang="en-US" sz="1675" spc="46">
              <a:solidFill>
                <a:srgbClr val="FFFFFF"/>
              </a:solidFill>
              <a:latin typeface="Tomorrow"/>
              <a:ea typeface="Tomorrow"/>
              <a:cs typeface="Tomorrow"/>
              <a:sym typeface="Tomorrow"/>
            </a:endParaRPr>
          </a:p>
          <a:p>
            <a:pPr algn="l">
              <a:lnSpc>
                <a:spcPts val="2345"/>
              </a:lnSpc>
            </a:pPr>
            <a:endParaRPr lang="en-US" sz="1675" spc="46">
              <a:solidFill>
                <a:srgbClr val="FFFFFF"/>
              </a:solidFill>
              <a:latin typeface="Tomorrow"/>
              <a:ea typeface="Tomorrow"/>
              <a:cs typeface="Tomorrow"/>
              <a:sym typeface="Tomorrow"/>
            </a:endParaRPr>
          </a:p>
          <a:p>
            <a:pPr algn="l">
              <a:lnSpc>
                <a:spcPts val="2345"/>
              </a:lnSpc>
            </a:pPr>
            <a:r>
              <a:rPr lang="en-US" sz="1675" spc="46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Research Questions:</a:t>
            </a:r>
          </a:p>
          <a:p>
            <a:pPr algn="l">
              <a:lnSpc>
                <a:spcPts val="2345"/>
              </a:lnSpc>
            </a:pPr>
            <a:r>
              <a:rPr lang="en-US" sz="1675" spc="46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Do short videos outperform longer posts?</a:t>
            </a:r>
          </a:p>
          <a:p>
            <a:pPr algn="l">
              <a:lnSpc>
                <a:spcPts val="2345"/>
              </a:lnSpc>
            </a:pPr>
            <a:r>
              <a:rPr lang="en-US" sz="1675" spc="46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 → Yes. Short videos show higher engagement rates and are prioritized in platform algorithms.</a:t>
            </a:r>
          </a:p>
          <a:p>
            <a:pPr algn="l">
              <a:lnSpc>
                <a:spcPts val="2345"/>
              </a:lnSpc>
            </a:pPr>
            <a:r>
              <a:rPr lang="en-US" sz="1675" spc="46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Do some hashtags work better on certain platforms?</a:t>
            </a:r>
          </a:p>
          <a:p>
            <a:pPr algn="l">
              <a:lnSpc>
                <a:spcPts val="2345"/>
              </a:lnSpc>
            </a:pPr>
            <a:r>
              <a:rPr lang="en-US" sz="1675" spc="46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 → Yes. Music/dance tags excel on TikTok; aesthetic tags excel on Instagram; reaction/gaming hashtags excel on YouTube Shorts.</a:t>
            </a:r>
          </a:p>
          <a:p>
            <a:pPr algn="l">
              <a:lnSpc>
                <a:spcPts val="2345"/>
              </a:lnSpc>
            </a:pPr>
            <a:endParaRPr lang="en-US" sz="1675" spc="46">
              <a:solidFill>
                <a:srgbClr val="FFFFFF"/>
              </a:solidFill>
              <a:latin typeface="Tomorrow"/>
              <a:ea typeface="Tomorrow"/>
              <a:cs typeface="Tomorrow"/>
              <a:sym typeface="Tomorrow"/>
            </a:endParaRPr>
          </a:p>
          <a:p>
            <a:pPr algn="l">
              <a:lnSpc>
                <a:spcPts val="2345"/>
              </a:lnSpc>
            </a:pPr>
            <a:r>
              <a:rPr lang="en-US" sz="1675" spc="46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Conclusion:</a:t>
            </a:r>
          </a:p>
          <a:p>
            <a:pPr algn="l">
              <a:lnSpc>
                <a:spcPts val="2345"/>
              </a:lnSpc>
              <a:spcBef>
                <a:spcPct val="0"/>
              </a:spcBef>
            </a:pPr>
            <a:r>
              <a:rPr lang="en-US" sz="1675" spc="46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This project demonstrates how data science can uncover meaningful insights about social media behavior, ultimately guiding more effective content creation and engagement strategies.</a:t>
            </a:r>
          </a:p>
          <a:p>
            <a:pPr algn="l">
              <a:lnSpc>
                <a:spcPts val="2345"/>
              </a:lnSpc>
              <a:spcBef>
                <a:spcPct val="0"/>
              </a:spcBef>
            </a:pPr>
            <a:endParaRPr lang="en-US" sz="1675" spc="46">
              <a:solidFill>
                <a:srgbClr val="FFFFFF"/>
              </a:solidFill>
              <a:latin typeface="Tomorrow"/>
              <a:ea typeface="Tomorrow"/>
              <a:cs typeface="Tomorrow"/>
              <a:sym typeface="Tomorrow"/>
            </a:endParaRPr>
          </a:p>
          <a:p>
            <a:pPr algn="l">
              <a:lnSpc>
                <a:spcPts val="2345"/>
              </a:lnSpc>
              <a:spcBef>
                <a:spcPct val="0"/>
              </a:spcBef>
            </a:pPr>
            <a:endParaRPr lang="en-US" sz="1675" spc="46">
              <a:solidFill>
                <a:srgbClr val="FFFFFF"/>
              </a:solidFill>
              <a:latin typeface="Tomorrow"/>
              <a:ea typeface="Tomorrow"/>
              <a:cs typeface="Tomorrow"/>
              <a:sym typeface="Tomorrow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13879551" y="784336"/>
            <a:ext cx="2878509" cy="2696118"/>
            <a:chOff x="0" y="0"/>
            <a:chExt cx="8282222" cy="7757436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282222" cy="7757436"/>
            </a:xfrm>
            <a:custGeom>
              <a:avLst/>
              <a:gdLst/>
              <a:ahLst/>
              <a:cxnLst/>
              <a:rect l="l" t="t" r="r" b="b"/>
              <a:pathLst>
                <a:path w="8282222" h="7757436">
                  <a:moveTo>
                    <a:pt x="8109676" y="775744"/>
                  </a:moveTo>
                  <a:cubicBezTo>
                    <a:pt x="8109676" y="698169"/>
                    <a:pt x="8109676" y="543021"/>
                    <a:pt x="8109676" y="465446"/>
                  </a:cubicBezTo>
                  <a:lnTo>
                    <a:pt x="7937129" y="465446"/>
                  </a:lnTo>
                  <a:lnTo>
                    <a:pt x="7937129" y="310297"/>
                  </a:lnTo>
                  <a:lnTo>
                    <a:pt x="7764583" y="310297"/>
                  </a:lnTo>
                  <a:lnTo>
                    <a:pt x="7764583" y="155149"/>
                  </a:lnTo>
                  <a:cubicBezTo>
                    <a:pt x="7678310" y="155149"/>
                    <a:pt x="7505764" y="155149"/>
                    <a:pt x="7419491" y="155149"/>
                  </a:cubicBezTo>
                  <a:lnTo>
                    <a:pt x="7419491" y="0"/>
                  </a:lnTo>
                  <a:cubicBezTo>
                    <a:pt x="5235054" y="0"/>
                    <a:pt x="3047168" y="0"/>
                    <a:pt x="862731" y="0"/>
                  </a:cubicBezTo>
                  <a:lnTo>
                    <a:pt x="862731" y="155149"/>
                  </a:lnTo>
                  <a:cubicBezTo>
                    <a:pt x="776458" y="155149"/>
                    <a:pt x="603912" y="155149"/>
                    <a:pt x="517639" y="155149"/>
                  </a:cubicBezTo>
                  <a:lnTo>
                    <a:pt x="517639" y="310297"/>
                  </a:lnTo>
                  <a:lnTo>
                    <a:pt x="345093" y="310297"/>
                  </a:lnTo>
                  <a:lnTo>
                    <a:pt x="345093" y="465446"/>
                  </a:lnTo>
                  <a:lnTo>
                    <a:pt x="172546" y="465446"/>
                  </a:lnTo>
                  <a:cubicBezTo>
                    <a:pt x="172546" y="543021"/>
                    <a:pt x="172546" y="698169"/>
                    <a:pt x="172546" y="775744"/>
                  </a:cubicBezTo>
                  <a:lnTo>
                    <a:pt x="0" y="775744"/>
                  </a:lnTo>
                  <a:cubicBezTo>
                    <a:pt x="0" y="2843876"/>
                    <a:pt x="0" y="4913560"/>
                    <a:pt x="0" y="6981692"/>
                  </a:cubicBezTo>
                  <a:lnTo>
                    <a:pt x="172546" y="6981692"/>
                  </a:lnTo>
                  <a:cubicBezTo>
                    <a:pt x="172546" y="7059267"/>
                    <a:pt x="172546" y="7214415"/>
                    <a:pt x="172546" y="7291990"/>
                  </a:cubicBezTo>
                  <a:lnTo>
                    <a:pt x="345093" y="7291990"/>
                  </a:lnTo>
                  <a:lnTo>
                    <a:pt x="345093" y="7447138"/>
                  </a:lnTo>
                  <a:lnTo>
                    <a:pt x="517639" y="7447138"/>
                  </a:lnTo>
                  <a:lnTo>
                    <a:pt x="517639" y="7602287"/>
                  </a:lnTo>
                  <a:cubicBezTo>
                    <a:pt x="603912" y="7602287"/>
                    <a:pt x="776458" y="7602287"/>
                    <a:pt x="862731" y="7602287"/>
                  </a:cubicBezTo>
                  <a:lnTo>
                    <a:pt x="862731" y="7757436"/>
                  </a:lnTo>
                  <a:cubicBezTo>
                    <a:pt x="3047168" y="7757436"/>
                    <a:pt x="5235054" y="7757436"/>
                    <a:pt x="7419491" y="7757436"/>
                  </a:cubicBezTo>
                  <a:lnTo>
                    <a:pt x="7419491" y="7602287"/>
                  </a:lnTo>
                  <a:cubicBezTo>
                    <a:pt x="7505764" y="7602287"/>
                    <a:pt x="7678310" y="7602287"/>
                    <a:pt x="7764583" y="7602287"/>
                  </a:cubicBezTo>
                  <a:lnTo>
                    <a:pt x="7764583" y="7447138"/>
                  </a:lnTo>
                  <a:lnTo>
                    <a:pt x="7937129" y="7447138"/>
                  </a:lnTo>
                  <a:lnTo>
                    <a:pt x="7937129" y="7291990"/>
                  </a:lnTo>
                  <a:lnTo>
                    <a:pt x="8109676" y="7291990"/>
                  </a:lnTo>
                  <a:cubicBezTo>
                    <a:pt x="8109676" y="7214415"/>
                    <a:pt x="8109676" y="7059267"/>
                    <a:pt x="8109676" y="6981692"/>
                  </a:cubicBezTo>
                  <a:lnTo>
                    <a:pt x="8282222" y="6981692"/>
                  </a:lnTo>
                  <a:cubicBezTo>
                    <a:pt x="8282222" y="4913560"/>
                    <a:pt x="8282222" y="2843876"/>
                    <a:pt x="8282222" y="775744"/>
                  </a:cubicBezTo>
                  <a:lnTo>
                    <a:pt x="8109676" y="775744"/>
                  </a:lnTo>
                  <a:close/>
                </a:path>
              </a:pathLst>
            </a:custGeom>
            <a:blipFill>
              <a:blip r:embed="rId7"/>
              <a:stretch>
                <a:fillRect l="-33256" r="-33256"/>
              </a:stretch>
            </a:blipFill>
            <a:ln w="19050" cap="sq">
              <a:solidFill>
                <a:srgbClr val="96C5D3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0916391" y="4124849"/>
            <a:ext cx="2878509" cy="2696118"/>
            <a:chOff x="0" y="0"/>
            <a:chExt cx="8282222" cy="7757436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282222" cy="7757436"/>
            </a:xfrm>
            <a:custGeom>
              <a:avLst/>
              <a:gdLst/>
              <a:ahLst/>
              <a:cxnLst/>
              <a:rect l="l" t="t" r="r" b="b"/>
              <a:pathLst>
                <a:path w="8282222" h="7757436">
                  <a:moveTo>
                    <a:pt x="8109676" y="775744"/>
                  </a:moveTo>
                  <a:cubicBezTo>
                    <a:pt x="8109676" y="698169"/>
                    <a:pt x="8109676" y="543021"/>
                    <a:pt x="8109676" y="465446"/>
                  </a:cubicBezTo>
                  <a:lnTo>
                    <a:pt x="7937129" y="465446"/>
                  </a:lnTo>
                  <a:lnTo>
                    <a:pt x="7937129" y="310297"/>
                  </a:lnTo>
                  <a:lnTo>
                    <a:pt x="7764583" y="310297"/>
                  </a:lnTo>
                  <a:lnTo>
                    <a:pt x="7764583" y="155149"/>
                  </a:lnTo>
                  <a:cubicBezTo>
                    <a:pt x="7678310" y="155149"/>
                    <a:pt x="7505764" y="155149"/>
                    <a:pt x="7419491" y="155149"/>
                  </a:cubicBezTo>
                  <a:lnTo>
                    <a:pt x="7419491" y="0"/>
                  </a:lnTo>
                  <a:cubicBezTo>
                    <a:pt x="5235054" y="0"/>
                    <a:pt x="3047168" y="0"/>
                    <a:pt x="862731" y="0"/>
                  </a:cubicBezTo>
                  <a:lnTo>
                    <a:pt x="862731" y="155149"/>
                  </a:lnTo>
                  <a:cubicBezTo>
                    <a:pt x="776458" y="155149"/>
                    <a:pt x="603912" y="155149"/>
                    <a:pt x="517639" y="155149"/>
                  </a:cubicBezTo>
                  <a:lnTo>
                    <a:pt x="517639" y="310297"/>
                  </a:lnTo>
                  <a:lnTo>
                    <a:pt x="345093" y="310297"/>
                  </a:lnTo>
                  <a:lnTo>
                    <a:pt x="345093" y="465446"/>
                  </a:lnTo>
                  <a:lnTo>
                    <a:pt x="172546" y="465446"/>
                  </a:lnTo>
                  <a:cubicBezTo>
                    <a:pt x="172546" y="543021"/>
                    <a:pt x="172546" y="698169"/>
                    <a:pt x="172546" y="775744"/>
                  </a:cubicBezTo>
                  <a:lnTo>
                    <a:pt x="0" y="775744"/>
                  </a:lnTo>
                  <a:cubicBezTo>
                    <a:pt x="0" y="2843876"/>
                    <a:pt x="0" y="4913560"/>
                    <a:pt x="0" y="6981692"/>
                  </a:cubicBezTo>
                  <a:lnTo>
                    <a:pt x="172546" y="6981692"/>
                  </a:lnTo>
                  <a:cubicBezTo>
                    <a:pt x="172546" y="7059267"/>
                    <a:pt x="172546" y="7214415"/>
                    <a:pt x="172546" y="7291990"/>
                  </a:cubicBezTo>
                  <a:lnTo>
                    <a:pt x="345093" y="7291990"/>
                  </a:lnTo>
                  <a:lnTo>
                    <a:pt x="345093" y="7447138"/>
                  </a:lnTo>
                  <a:lnTo>
                    <a:pt x="517639" y="7447138"/>
                  </a:lnTo>
                  <a:lnTo>
                    <a:pt x="517639" y="7602287"/>
                  </a:lnTo>
                  <a:cubicBezTo>
                    <a:pt x="603912" y="7602287"/>
                    <a:pt x="776458" y="7602287"/>
                    <a:pt x="862731" y="7602287"/>
                  </a:cubicBezTo>
                  <a:lnTo>
                    <a:pt x="862731" y="7757436"/>
                  </a:lnTo>
                  <a:cubicBezTo>
                    <a:pt x="3047168" y="7757436"/>
                    <a:pt x="5235054" y="7757436"/>
                    <a:pt x="7419491" y="7757436"/>
                  </a:cubicBezTo>
                  <a:lnTo>
                    <a:pt x="7419491" y="7602287"/>
                  </a:lnTo>
                  <a:cubicBezTo>
                    <a:pt x="7505764" y="7602287"/>
                    <a:pt x="7678310" y="7602287"/>
                    <a:pt x="7764583" y="7602287"/>
                  </a:cubicBezTo>
                  <a:lnTo>
                    <a:pt x="7764583" y="7447138"/>
                  </a:lnTo>
                  <a:lnTo>
                    <a:pt x="7937129" y="7447138"/>
                  </a:lnTo>
                  <a:lnTo>
                    <a:pt x="7937129" y="7291990"/>
                  </a:lnTo>
                  <a:lnTo>
                    <a:pt x="8109676" y="7291990"/>
                  </a:lnTo>
                  <a:cubicBezTo>
                    <a:pt x="8109676" y="7214415"/>
                    <a:pt x="8109676" y="7059267"/>
                    <a:pt x="8109676" y="6981692"/>
                  </a:cubicBezTo>
                  <a:lnTo>
                    <a:pt x="8282222" y="6981692"/>
                  </a:lnTo>
                  <a:cubicBezTo>
                    <a:pt x="8282222" y="4913560"/>
                    <a:pt x="8282222" y="2843876"/>
                    <a:pt x="8282222" y="775744"/>
                  </a:cubicBezTo>
                  <a:lnTo>
                    <a:pt x="8109676" y="775744"/>
                  </a:lnTo>
                  <a:close/>
                </a:path>
              </a:pathLst>
            </a:custGeom>
            <a:blipFill>
              <a:blip r:embed="rId8"/>
              <a:stretch>
                <a:fillRect l="-20291" r="-20291"/>
              </a:stretch>
            </a:blipFill>
            <a:ln w="19050" cap="sq">
              <a:solidFill>
                <a:srgbClr val="96C5D3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4564878" y="4124849"/>
            <a:ext cx="2878509" cy="2696118"/>
            <a:chOff x="0" y="0"/>
            <a:chExt cx="8282222" cy="7757436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282222" cy="7757436"/>
            </a:xfrm>
            <a:custGeom>
              <a:avLst/>
              <a:gdLst/>
              <a:ahLst/>
              <a:cxnLst/>
              <a:rect l="l" t="t" r="r" b="b"/>
              <a:pathLst>
                <a:path w="8282222" h="7757436">
                  <a:moveTo>
                    <a:pt x="8109676" y="775744"/>
                  </a:moveTo>
                  <a:cubicBezTo>
                    <a:pt x="8109676" y="698169"/>
                    <a:pt x="8109676" y="543021"/>
                    <a:pt x="8109676" y="465446"/>
                  </a:cubicBezTo>
                  <a:lnTo>
                    <a:pt x="7937129" y="465446"/>
                  </a:lnTo>
                  <a:lnTo>
                    <a:pt x="7937129" y="310297"/>
                  </a:lnTo>
                  <a:lnTo>
                    <a:pt x="7764583" y="310297"/>
                  </a:lnTo>
                  <a:lnTo>
                    <a:pt x="7764583" y="155149"/>
                  </a:lnTo>
                  <a:cubicBezTo>
                    <a:pt x="7678310" y="155149"/>
                    <a:pt x="7505764" y="155149"/>
                    <a:pt x="7419491" y="155149"/>
                  </a:cubicBezTo>
                  <a:lnTo>
                    <a:pt x="7419491" y="0"/>
                  </a:lnTo>
                  <a:cubicBezTo>
                    <a:pt x="5235054" y="0"/>
                    <a:pt x="3047168" y="0"/>
                    <a:pt x="862731" y="0"/>
                  </a:cubicBezTo>
                  <a:lnTo>
                    <a:pt x="862731" y="155149"/>
                  </a:lnTo>
                  <a:cubicBezTo>
                    <a:pt x="776458" y="155149"/>
                    <a:pt x="603912" y="155149"/>
                    <a:pt x="517639" y="155149"/>
                  </a:cubicBezTo>
                  <a:lnTo>
                    <a:pt x="517639" y="310297"/>
                  </a:lnTo>
                  <a:lnTo>
                    <a:pt x="345093" y="310297"/>
                  </a:lnTo>
                  <a:lnTo>
                    <a:pt x="345093" y="465446"/>
                  </a:lnTo>
                  <a:lnTo>
                    <a:pt x="172546" y="465446"/>
                  </a:lnTo>
                  <a:cubicBezTo>
                    <a:pt x="172546" y="543021"/>
                    <a:pt x="172546" y="698169"/>
                    <a:pt x="172546" y="775744"/>
                  </a:cubicBezTo>
                  <a:lnTo>
                    <a:pt x="0" y="775744"/>
                  </a:lnTo>
                  <a:cubicBezTo>
                    <a:pt x="0" y="2843876"/>
                    <a:pt x="0" y="4913560"/>
                    <a:pt x="0" y="6981692"/>
                  </a:cubicBezTo>
                  <a:lnTo>
                    <a:pt x="172546" y="6981692"/>
                  </a:lnTo>
                  <a:cubicBezTo>
                    <a:pt x="172546" y="7059267"/>
                    <a:pt x="172546" y="7214415"/>
                    <a:pt x="172546" y="7291990"/>
                  </a:cubicBezTo>
                  <a:lnTo>
                    <a:pt x="345093" y="7291990"/>
                  </a:lnTo>
                  <a:lnTo>
                    <a:pt x="345093" y="7447138"/>
                  </a:lnTo>
                  <a:lnTo>
                    <a:pt x="517639" y="7447138"/>
                  </a:lnTo>
                  <a:lnTo>
                    <a:pt x="517639" y="7602287"/>
                  </a:lnTo>
                  <a:cubicBezTo>
                    <a:pt x="603912" y="7602287"/>
                    <a:pt x="776458" y="7602287"/>
                    <a:pt x="862731" y="7602287"/>
                  </a:cubicBezTo>
                  <a:lnTo>
                    <a:pt x="862731" y="7757436"/>
                  </a:lnTo>
                  <a:cubicBezTo>
                    <a:pt x="3047168" y="7757436"/>
                    <a:pt x="5235054" y="7757436"/>
                    <a:pt x="7419491" y="7757436"/>
                  </a:cubicBezTo>
                  <a:lnTo>
                    <a:pt x="7419491" y="7602287"/>
                  </a:lnTo>
                  <a:cubicBezTo>
                    <a:pt x="7505764" y="7602287"/>
                    <a:pt x="7678310" y="7602287"/>
                    <a:pt x="7764583" y="7602287"/>
                  </a:cubicBezTo>
                  <a:lnTo>
                    <a:pt x="7764583" y="7447138"/>
                  </a:lnTo>
                  <a:lnTo>
                    <a:pt x="7937129" y="7447138"/>
                  </a:lnTo>
                  <a:lnTo>
                    <a:pt x="7937129" y="7291990"/>
                  </a:lnTo>
                  <a:lnTo>
                    <a:pt x="8109676" y="7291990"/>
                  </a:lnTo>
                  <a:cubicBezTo>
                    <a:pt x="8109676" y="7214415"/>
                    <a:pt x="8109676" y="7059267"/>
                    <a:pt x="8109676" y="6981692"/>
                  </a:cubicBezTo>
                  <a:lnTo>
                    <a:pt x="8282222" y="6981692"/>
                  </a:lnTo>
                  <a:cubicBezTo>
                    <a:pt x="8282222" y="4913560"/>
                    <a:pt x="8282222" y="2843876"/>
                    <a:pt x="8282222" y="775744"/>
                  </a:cubicBezTo>
                  <a:lnTo>
                    <a:pt x="8109676" y="775744"/>
                  </a:lnTo>
                  <a:close/>
                </a:path>
              </a:pathLst>
            </a:custGeom>
            <a:blipFill>
              <a:blip r:embed="rId9"/>
              <a:stretch>
                <a:fillRect l="-20291" r="-20291"/>
              </a:stretch>
            </a:blipFill>
            <a:ln w="19050" cap="sq">
              <a:solidFill>
                <a:srgbClr val="96C5D3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1922535" y="5516465"/>
            <a:ext cx="6371069" cy="6371069"/>
          </a:xfrm>
          <a:custGeom>
            <a:avLst/>
            <a:gdLst/>
            <a:ahLst/>
            <a:cxnLst/>
            <a:rect l="l" t="t" r="r" b="b"/>
            <a:pathLst>
              <a:path w="6371069" h="6371069">
                <a:moveTo>
                  <a:pt x="0" y="0"/>
                </a:moveTo>
                <a:lnTo>
                  <a:pt x="6371069" y="0"/>
                </a:lnTo>
                <a:lnTo>
                  <a:pt x="6371069" y="6371069"/>
                </a:lnTo>
                <a:lnTo>
                  <a:pt x="0" y="637106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6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0" y="9457169"/>
            <a:ext cx="771504" cy="1659663"/>
            <a:chOff x="0" y="0"/>
            <a:chExt cx="203194" cy="43711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03194" cy="437113"/>
            </a:xfrm>
            <a:custGeom>
              <a:avLst/>
              <a:gdLst/>
              <a:ahLst/>
              <a:cxnLst/>
              <a:rect l="l" t="t" r="r" b="b"/>
              <a:pathLst>
                <a:path w="203194" h="437113">
                  <a:moveTo>
                    <a:pt x="0" y="0"/>
                  </a:moveTo>
                  <a:lnTo>
                    <a:pt x="203194" y="0"/>
                  </a:lnTo>
                  <a:lnTo>
                    <a:pt x="203194" y="437113"/>
                  </a:lnTo>
                  <a:lnTo>
                    <a:pt x="0" y="437113"/>
                  </a:lnTo>
                  <a:close/>
                </a:path>
              </a:pathLst>
            </a:custGeom>
            <a:gradFill rotWithShape="1">
              <a:gsLst>
                <a:gs pos="0">
                  <a:srgbClr val="585858">
                    <a:alpha val="100000"/>
                  </a:srgbClr>
                </a:gs>
                <a:gs pos="100000">
                  <a:srgbClr val="080808">
                    <a:alpha val="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203194" cy="4752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5054007" y="628934"/>
            <a:ext cx="7374528" cy="7374528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0" cap="sq">
              <a:gradFill>
                <a:gsLst>
                  <a:gs pos="0">
                    <a:srgbClr val="585858">
                      <a:alpha val="51000"/>
                    </a:srgbClr>
                  </a:gs>
                  <a:gs pos="100000">
                    <a:srgbClr val="080808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5054007" y="1491615"/>
            <a:ext cx="7766685" cy="7766685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5">
                <a:alphaModFix amt="42000"/>
              </a:blip>
              <a:stretch>
                <a:fillRect t="-26335" b="-26335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2" name="Freeform 12"/>
          <p:cNvSpPr/>
          <p:nvPr/>
        </p:nvSpPr>
        <p:spPr>
          <a:xfrm flipH="1">
            <a:off x="16758060" y="9362399"/>
            <a:ext cx="685327" cy="409950"/>
          </a:xfrm>
          <a:custGeom>
            <a:avLst/>
            <a:gdLst/>
            <a:ahLst/>
            <a:cxnLst/>
            <a:rect l="l" t="t" r="r" b="b"/>
            <a:pathLst>
              <a:path w="685327" h="409950">
                <a:moveTo>
                  <a:pt x="685327" y="0"/>
                </a:moveTo>
                <a:lnTo>
                  <a:pt x="0" y="0"/>
                </a:lnTo>
                <a:lnTo>
                  <a:pt x="0" y="409950"/>
                </a:lnTo>
                <a:lnTo>
                  <a:pt x="685327" y="409950"/>
                </a:lnTo>
                <a:lnTo>
                  <a:pt x="685327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3" name="Group 13"/>
          <p:cNvGrpSpPr/>
          <p:nvPr/>
        </p:nvGrpSpPr>
        <p:grpSpPr>
          <a:xfrm>
            <a:off x="0" y="6628086"/>
            <a:ext cx="18413570" cy="986815"/>
            <a:chOff x="0" y="0"/>
            <a:chExt cx="4849665" cy="259902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4849664" cy="259902"/>
            </a:xfrm>
            <a:custGeom>
              <a:avLst/>
              <a:gdLst/>
              <a:ahLst/>
              <a:cxnLst/>
              <a:rect l="l" t="t" r="r" b="b"/>
              <a:pathLst>
                <a:path w="4849664" h="259902">
                  <a:moveTo>
                    <a:pt x="0" y="0"/>
                  </a:moveTo>
                  <a:lnTo>
                    <a:pt x="4849664" y="0"/>
                  </a:lnTo>
                  <a:lnTo>
                    <a:pt x="4849664" y="259902"/>
                  </a:lnTo>
                  <a:lnTo>
                    <a:pt x="0" y="259902"/>
                  </a:lnTo>
                  <a:close/>
                </a:path>
              </a:pathLst>
            </a:custGeom>
            <a:gradFill rotWithShape="1">
              <a:gsLst>
                <a:gs pos="0">
                  <a:srgbClr val="313030">
                    <a:alpha val="100000"/>
                  </a:srgbClr>
                </a:gs>
                <a:gs pos="100000">
                  <a:srgbClr val="080808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4849665" cy="2980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>
            <a:off x="6992471" y="6942903"/>
            <a:ext cx="356347" cy="356347"/>
          </a:xfrm>
          <a:custGeom>
            <a:avLst/>
            <a:gdLst/>
            <a:ahLst/>
            <a:cxnLst/>
            <a:rect l="l" t="t" r="r" b="b"/>
            <a:pathLst>
              <a:path w="356347" h="356347">
                <a:moveTo>
                  <a:pt x="0" y="0"/>
                </a:moveTo>
                <a:lnTo>
                  <a:pt x="356347" y="0"/>
                </a:lnTo>
                <a:lnTo>
                  <a:pt x="356347" y="356347"/>
                </a:lnTo>
                <a:lnTo>
                  <a:pt x="0" y="35634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17"/>
          <p:cNvSpPr/>
          <p:nvPr/>
        </p:nvSpPr>
        <p:spPr>
          <a:xfrm>
            <a:off x="1804775" y="6942903"/>
            <a:ext cx="356347" cy="356347"/>
          </a:xfrm>
          <a:custGeom>
            <a:avLst/>
            <a:gdLst/>
            <a:ahLst/>
            <a:cxnLst/>
            <a:rect l="l" t="t" r="r" b="b"/>
            <a:pathLst>
              <a:path w="356347" h="356347">
                <a:moveTo>
                  <a:pt x="0" y="0"/>
                </a:moveTo>
                <a:lnTo>
                  <a:pt x="356347" y="0"/>
                </a:lnTo>
                <a:lnTo>
                  <a:pt x="356347" y="356347"/>
                </a:lnTo>
                <a:lnTo>
                  <a:pt x="0" y="35634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8"/>
          <p:cNvSpPr/>
          <p:nvPr/>
        </p:nvSpPr>
        <p:spPr>
          <a:xfrm>
            <a:off x="12919062" y="6942903"/>
            <a:ext cx="356347" cy="356347"/>
          </a:xfrm>
          <a:custGeom>
            <a:avLst/>
            <a:gdLst/>
            <a:ahLst/>
            <a:cxnLst/>
            <a:rect l="l" t="t" r="r" b="b"/>
            <a:pathLst>
              <a:path w="356347" h="356347">
                <a:moveTo>
                  <a:pt x="0" y="0"/>
                </a:moveTo>
                <a:lnTo>
                  <a:pt x="356347" y="0"/>
                </a:lnTo>
                <a:lnTo>
                  <a:pt x="356347" y="356347"/>
                </a:lnTo>
                <a:lnTo>
                  <a:pt x="0" y="35634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TextBox 19"/>
          <p:cNvSpPr txBox="1"/>
          <p:nvPr/>
        </p:nvSpPr>
        <p:spPr>
          <a:xfrm>
            <a:off x="2049937" y="3420086"/>
            <a:ext cx="14188126" cy="2032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588"/>
              </a:lnSpc>
              <a:spcBef>
                <a:spcPct val="0"/>
              </a:spcBef>
            </a:pPr>
            <a:r>
              <a:rPr lang="en-US" sz="11848" b="1">
                <a:solidFill>
                  <a:srgbClr val="FFFFFF"/>
                </a:solidFill>
                <a:latin typeface="Tomorrow Bold"/>
                <a:ea typeface="Tomorrow Bold"/>
                <a:cs typeface="Tomorrow Bold"/>
                <a:sym typeface="Tomorrow Bold"/>
              </a:rPr>
              <a:t>THANK YOU</a:t>
            </a:r>
          </a:p>
        </p:txBody>
      </p:sp>
      <p:sp>
        <p:nvSpPr>
          <p:cNvPr id="20" name="Freeform 20"/>
          <p:cNvSpPr/>
          <p:nvPr/>
        </p:nvSpPr>
        <p:spPr>
          <a:xfrm>
            <a:off x="13915189" y="-1876582"/>
            <a:ext cx="6371069" cy="6371069"/>
          </a:xfrm>
          <a:custGeom>
            <a:avLst/>
            <a:gdLst/>
            <a:ahLst/>
            <a:cxnLst/>
            <a:rect l="l" t="t" r="r" b="b"/>
            <a:pathLst>
              <a:path w="6371069" h="6371069">
                <a:moveTo>
                  <a:pt x="0" y="0"/>
                </a:moveTo>
                <a:lnTo>
                  <a:pt x="6371069" y="0"/>
                </a:lnTo>
                <a:lnTo>
                  <a:pt x="6371069" y="6371068"/>
                </a:lnTo>
                <a:lnTo>
                  <a:pt x="0" y="63710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6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TextBox 21"/>
          <p:cNvSpPr txBox="1"/>
          <p:nvPr/>
        </p:nvSpPr>
        <p:spPr>
          <a:xfrm>
            <a:off x="256636" y="9676030"/>
            <a:ext cx="448732" cy="3328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53"/>
              </a:lnSpc>
              <a:spcBef>
                <a:spcPct val="0"/>
              </a:spcBef>
            </a:pPr>
            <a:r>
              <a:rPr lang="en-US" sz="1895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10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323047" y="6973188"/>
            <a:ext cx="3656847" cy="2576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72"/>
              </a:lnSpc>
              <a:spcBef>
                <a:spcPct val="0"/>
              </a:spcBef>
            </a:pPr>
            <a:r>
              <a:rPr lang="en-US" sz="1480" u="sng" spc="68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  <a:hlinkClick r:id="rId14" tooltip="https://github.com/alexiamburford"/>
              </a:rPr>
              <a:t>MY GITHUB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7798924" y="3146844"/>
            <a:ext cx="2690152" cy="3403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65"/>
              </a:lnSpc>
              <a:spcBef>
                <a:spcPct val="0"/>
              </a:spcBef>
            </a:pPr>
            <a:r>
              <a:rPr lang="en-US" sz="1975" spc="55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DATA SCIENCE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7512931" y="6973605"/>
            <a:ext cx="4111772" cy="2576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72"/>
              </a:lnSpc>
              <a:spcBef>
                <a:spcPct val="0"/>
              </a:spcBef>
            </a:pPr>
            <a:r>
              <a:rPr lang="en-US" sz="1480" spc="68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ALEXIA.BURFORD@BISON.HOWARD.EDU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3613305" y="6973605"/>
            <a:ext cx="2042012" cy="5148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72"/>
              </a:lnSpc>
              <a:spcBef>
                <a:spcPct val="0"/>
              </a:spcBef>
            </a:pPr>
            <a:r>
              <a:rPr lang="en-US" sz="1480" u="sng" spc="68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  <a:hlinkClick r:id="rId15" tooltip="https://www.linkedin.com/in/alexia-burford-043333283?utm_source=share&amp;utm_campaign=share_via&amp;utm_content=profile&amp;utm_medium=ios_app"/>
              </a:rPr>
              <a:t>MY LINKEDIN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5479532" y="5567051"/>
            <a:ext cx="6915635" cy="3403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65"/>
              </a:lnSpc>
              <a:spcBef>
                <a:spcPct val="0"/>
              </a:spcBef>
            </a:pPr>
            <a:r>
              <a:rPr lang="en-US" sz="1975" spc="93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GET IN TOUCH WITH ME: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-80920" y="0"/>
            <a:ext cx="18449839" cy="7545166"/>
            <a:chOff x="0" y="0"/>
            <a:chExt cx="4859217" cy="198720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59217" cy="1987204"/>
            </a:xfrm>
            <a:custGeom>
              <a:avLst/>
              <a:gdLst/>
              <a:ahLst/>
              <a:cxnLst/>
              <a:rect l="l" t="t" r="r" b="b"/>
              <a:pathLst>
                <a:path w="4859217" h="1987204">
                  <a:moveTo>
                    <a:pt x="0" y="0"/>
                  </a:moveTo>
                  <a:lnTo>
                    <a:pt x="4859217" y="0"/>
                  </a:lnTo>
                  <a:lnTo>
                    <a:pt x="4859217" y="1987204"/>
                  </a:lnTo>
                  <a:lnTo>
                    <a:pt x="0" y="1987204"/>
                  </a:lnTo>
                  <a:close/>
                </a:path>
              </a:pathLst>
            </a:custGeom>
            <a:gradFill rotWithShape="1">
              <a:gsLst>
                <a:gs pos="0">
                  <a:srgbClr val="060606">
                    <a:alpha val="100000"/>
                  </a:srgbClr>
                </a:gs>
                <a:gs pos="100000">
                  <a:srgbClr val="080808">
                    <a:alpha val="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59217" cy="20253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0" y="9457169"/>
            <a:ext cx="771504" cy="1659663"/>
            <a:chOff x="0" y="0"/>
            <a:chExt cx="203194" cy="43711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03194" cy="437113"/>
            </a:xfrm>
            <a:custGeom>
              <a:avLst/>
              <a:gdLst/>
              <a:ahLst/>
              <a:cxnLst/>
              <a:rect l="l" t="t" r="r" b="b"/>
              <a:pathLst>
                <a:path w="203194" h="437113">
                  <a:moveTo>
                    <a:pt x="0" y="0"/>
                  </a:moveTo>
                  <a:lnTo>
                    <a:pt x="203194" y="0"/>
                  </a:lnTo>
                  <a:lnTo>
                    <a:pt x="203194" y="437113"/>
                  </a:lnTo>
                  <a:lnTo>
                    <a:pt x="0" y="437113"/>
                  </a:lnTo>
                  <a:close/>
                </a:path>
              </a:pathLst>
            </a:custGeom>
            <a:gradFill rotWithShape="1">
              <a:gsLst>
                <a:gs pos="0">
                  <a:srgbClr val="585858">
                    <a:alpha val="100000"/>
                  </a:srgbClr>
                </a:gs>
                <a:gs pos="100000">
                  <a:srgbClr val="080808">
                    <a:alpha val="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203194" cy="4752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6758060" y="9362399"/>
            <a:ext cx="685327" cy="409950"/>
          </a:xfrm>
          <a:custGeom>
            <a:avLst/>
            <a:gdLst/>
            <a:ahLst/>
            <a:cxnLst/>
            <a:rect l="l" t="t" r="r" b="b"/>
            <a:pathLst>
              <a:path w="685327" h="409950">
                <a:moveTo>
                  <a:pt x="0" y="0"/>
                </a:moveTo>
                <a:lnTo>
                  <a:pt x="685327" y="0"/>
                </a:lnTo>
                <a:lnTo>
                  <a:pt x="685327" y="409950"/>
                </a:lnTo>
                <a:lnTo>
                  <a:pt x="0" y="4099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4557860" y="-1996888"/>
            <a:ext cx="6371069" cy="6371069"/>
          </a:xfrm>
          <a:custGeom>
            <a:avLst/>
            <a:gdLst/>
            <a:ahLst/>
            <a:cxnLst/>
            <a:rect l="l" t="t" r="r" b="b"/>
            <a:pathLst>
              <a:path w="6371069" h="6371069">
                <a:moveTo>
                  <a:pt x="0" y="0"/>
                </a:moveTo>
                <a:lnTo>
                  <a:pt x="6371068" y="0"/>
                </a:lnTo>
                <a:lnTo>
                  <a:pt x="6371068" y="6371068"/>
                </a:lnTo>
                <a:lnTo>
                  <a:pt x="0" y="63710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6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3891461" y="1679001"/>
            <a:ext cx="10505078" cy="9581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45"/>
              </a:lnSpc>
            </a:pPr>
            <a:r>
              <a:rPr lang="en-US" sz="7658" b="1">
                <a:solidFill>
                  <a:srgbClr val="FFFFFF"/>
                </a:solidFill>
                <a:latin typeface="Tomorrow Bold"/>
                <a:ea typeface="Tomorrow Bold"/>
                <a:cs typeface="Tomorrow Bold"/>
                <a:sym typeface="Tomorrow Bold"/>
              </a:rPr>
              <a:t>PROJECT OVERVIEW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315577" y="9419069"/>
            <a:ext cx="3656847" cy="2585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72"/>
              </a:lnSpc>
              <a:spcBef>
                <a:spcPct val="0"/>
              </a:spcBef>
            </a:pPr>
            <a:r>
              <a:rPr lang="en-US" sz="1480" spc="68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ALEXIA BURFORD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56636" y="9676030"/>
            <a:ext cx="448732" cy="3328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53"/>
              </a:lnSpc>
              <a:spcBef>
                <a:spcPct val="0"/>
              </a:spcBef>
            </a:pPr>
            <a:r>
              <a:rPr lang="en-US" sz="1895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02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798924" y="834709"/>
            <a:ext cx="2690152" cy="3403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65"/>
              </a:lnSpc>
              <a:spcBef>
                <a:spcPct val="0"/>
              </a:spcBef>
            </a:pPr>
            <a:r>
              <a:rPr lang="en-US" sz="1975" spc="55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DATA SCIENCE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509452" y="3210927"/>
            <a:ext cx="11269097" cy="56057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85493" lvl="1" indent="-342747" algn="l">
              <a:lnSpc>
                <a:spcPts val="4445"/>
              </a:lnSpc>
              <a:buFont typeface="Arial"/>
              <a:buChar char="•"/>
            </a:pPr>
            <a:r>
              <a:rPr lang="en-US" sz="3175" spc="88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Investigate how different platforms perform in terms of engagement.</a:t>
            </a:r>
          </a:p>
          <a:p>
            <a:pPr marL="685493" lvl="1" indent="-342747" algn="l">
              <a:lnSpc>
                <a:spcPts val="4445"/>
              </a:lnSpc>
              <a:buFont typeface="Arial"/>
              <a:buChar char="•"/>
            </a:pPr>
            <a:r>
              <a:rPr lang="en-US" sz="3175" spc="88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Identify which hashtags and content formats are most likely to go viral.</a:t>
            </a:r>
          </a:p>
          <a:p>
            <a:pPr marL="685493" lvl="1" indent="-342747" algn="l">
              <a:lnSpc>
                <a:spcPts val="4445"/>
              </a:lnSpc>
              <a:buFont typeface="Arial"/>
              <a:buChar char="•"/>
            </a:pPr>
            <a:r>
              <a:rPr lang="en-US" sz="3175" spc="88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Explore global patterns in engagement across regions.</a:t>
            </a:r>
          </a:p>
          <a:p>
            <a:pPr marL="685493" lvl="1" indent="-342747" algn="l">
              <a:lnSpc>
                <a:spcPts val="4445"/>
              </a:lnSpc>
              <a:buFont typeface="Arial"/>
              <a:buChar char="•"/>
            </a:pPr>
            <a:r>
              <a:rPr lang="en-US" sz="3175" spc="88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Use data science tools to produce visualizations, insights, and predictive patterns.</a:t>
            </a:r>
          </a:p>
          <a:p>
            <a:pPr algn="l">
              <a:lnSpc>
                <a:spcPts val="4445"/>
              </a:lnSpc>
            </a:pPr>
            <a:endParaRPr lang="en-US" sz="3175" spc="88">
              <a:solidFill>
                <a:srgbClr val="FFFFFF"/>
              </a:solidFill>
              <a:latin typeface="Tomorrow"/>
              <a:ea typeface="Tomorrow"/>
              <a:cs typeface="Tomorrow"/>
              <a:sym typeface="Tomorrow"/>
            </a:endParaRPr>
          </a:p>
          <a:p>
            <a:pPr algn="l">
              <a:lnSpc>
                <a:spcPts val="4445"/>
              </a:lnSpc>
            </a:pPr>
            <a:r>
              <a:rPr lang="en-US" sz="3175" spc="88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: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-80920" y="0"/>
            <a:ext cx="18449839" cy="7545166"/>
            <a:chOff x="0" y="0"/>
            <a:chExt cx="4859217" cy="198720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59217" cy="1987204"/>
            </a:xfrm>
            <a:custGeom>
              <a:avLst/>
              <a:gdLst/>
              <a:ahLst/>
              <a:cxnLst/>
              <a:rect l="l" t="t" r="r" b="b"/>
              <a:pathLst>
                <a:path w="4859217" h="1987204">
                  <a:moveTo>
                    <a:pt x="0" y="0"/>
                  </a:moveTo>
                  <a:lnTo>
                    <a:pt x="4859217" y="0"/>
                  </a:lnTo>
                  <a:lnTo>
                    <a:pt x="4859217" y="1987204"/>
                  </a:lnTo>
                  <a:lnTo>
                    <a:pt x="0" y="1987204"/>
                  </a:lnTo>
                  <a:close/>
                </a:path>
              </a:pathLst>
            </a:custGeom>
            <a:gradFill rotWithShape="1">
              <a:gsLst>
                <a:gs pos="0">
                  <a:srgbClr val="060606">
                    <a:alpha val="100000"/>
                  </a:srgbClr>
                </a:gs>
                <a:gs pos="100000">
                  <a:srgbClr val="080808">
                    <a:alpha val="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59217" cy="20253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0" y="9457169"/>
            <a:ext cx="771504" cy="1659663"/>
            <a:chOff x="0" y="0"/>
            <a:chExt cx="203194" cy="43711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03194" cy="437113"/>
            </a:xfrm>
            <a:custGeom>
              <a:avLst/>
              <a:gdLst/>
              <a:ahLst/>
              <a:cxnLst/>
              <a:rect l="l" t="t" r="r" b="b"/>
              <a:pathLst>
                <a:path w="203194" h="437113">
                  <a:moveTo>
                    <a:pt x="0" y="0"/>
                  </a:moveTo>
                  <a:lnTo>
                    <a:pt x="203194" y="0"/>
                  </a:lnTo>
                  <a:lnTo>
                    <a:pt x="203194" y="437113"/>
                  </a:lnTo>
                  <a:lnTo>
                    <a:pt x="0" y="437113"/>
                  </a:lnTo>
                  <a:close/>
                </a:path>
              </a:pathLst>
            </a:custGeom>
            <a:gradFill rotWithShape="1">
              <a:gsLst>
                <a:gs pos="0">
                  <a:srgbClr val="585858">
                    <a:alpha val="100000"/>
                  </a:srgbClr>
                </a:gs>
                <a:gs pos="100000">
                  <a:srgbClr val="080808">
                    <a:alpha val="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203194" cy="4752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6758060" y="9362399"/>
            <a:ext cx="685327" cy="409950"/>
          </a:xfrm>
          <a:custGeom>
            <a:avLst/>
            <a:gdLst/>
            <a:ahLst/>
            <a:cxnLst/>
            <a:rect l="l" t="t" r="r" b="b"/>
            <a:pathLst>
              <a:path w="685327" h="409950">
                <a:moveTo>
                  <a:pt x="0" y="0"/>
                </a:moveTo>
                <a:lnTo>
                  <a:pt x="685327" y="0"/>
                </a:lnTo>
                <a:lnTo>
                  <a:pt x="685327" y="409950"/>
                </a:lnTo>
                <a:lnTo>
                  <a:pt x="0" y="4099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4557860" y="-1996888"/>
            <a:ext cx="6371069" cy="6371069"/>
          </a:xfrm>
          <a:custGeom>
            <a:avLst/>
            <a:gdLst/>
            <a:ahLst/>
            <a:cxnLst/>
            <a:rect l="l" t="t" r="r" b="b"/>
            <a:pathLst>
              <a:path w="6371069" h="6371069">
                <a:moveTo>
                  <a:pt x="0" y="0"/>
                </a:moveTo>
                <a:lnTo>
                  <a:pt x="6371068" y="0"/>
                </a:lnTo>
                <a:lnTo>
                  <a:pt x="6371068" y="6371068"/>
                </a:lnTo>
                <a:lnTo>
                  <a:pt x="0" y="63710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6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1" name="Group 11"/>
          <p:cNvGrpSpPr/>
          <p:nvPr/>
        </p:nvGrpSpPr>
        <p:grpSpPr>
          <a:xfrm>
            <a:off x="11343627" y="2063246"/>
            <a:ext cx="5534568" cy="5652133"/>
            <a:chOff x="0" y="0"/>
            <a:chExt cx="6217920" cy="63500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215380" cy="6350000"/>
            </a:xfrm>
            <a:custGeom>
              <a:avLst/>
              <a:gdLst/>
              <a:ahLst/>
              <a:cxnLst/>
              <a:rect l="l" t="t" r="r" b="b"/>
              <a:pathLst>
                <a:path w="6215380" h="6350000">
                  <a:moveTo>
                    <a:pt x="6085840" y="1851660"/>
                  </a:moveTo>
                  <a:lnTo>
                    <a:pt x="6085840" y="1719580"/>
                  </a:lnTo>
                  <a:lnTo>
                    <a:pt x="5953760" y="1719580"/>
                  </a:lnTo>
                  <a:lnTo>
                    <a:pt x="5953760" y="1587500"/>
                  </a:lnTo>
                  <a:lnTo>
                    <a:pt x="5821680" y="1587500"/>
                  </a:lnTo>
                  <a:lnTo>
                    <a:pt x="5821680" y="1455420"/>
                  </a:lnTo>
                  <a:lnTo>
                    <a:pt x="5689600" y="1455420"/>
                  </a:lnTo>
                  <a:lnTo>
                    <a:pt x="5689600" y="1323340"/>
                  </a:lnTo>
                  <a:lnTo>
                    <a:pt x="5557520" y="1323340"/>
                  </a:lnTo>
                  <a:lnTo>
                    <a:pt x="5557520" y="1189990"/>
                  </a:lnTo>
                  <a:lnTo>
                    <a:pt x="5425440" y="1189990"/>
                  </a:lnTo>
                  <a:lnTo>
                    <a:pt x="5425440" y="1057910"/>
                  </a:lnTo>
                  <a:lnTo>
                    <a:pt x="5293360" y="1057910"/>
                  </a:lnTo>
                  <a:lnTo>
                    <a:pt x="5293360" y="925830"/>
                  </a:lnTo>
                  <a:lnTo>
                    <a:pt x="5161280" y="925830"/>
                  </a:lnTo>
                  <a:lnTo>
                    <a:pt x="5161280" y="793750"/>
                  </a:lnTo>
                  <a:lnTo>
                    <a:pt x="5029200" y="793750"/>
                  </a:lnTo>
                  <a:lnTo>
                    <a:pt x="5029200" y="661670"/>
                  </a:lnTo>
                  <a:lnTo>
                    <a:pt x="4897120" y="661670"/>
                  </a:lnTo>
                  <a:lnTo>
                    <a:pt x="4897120" y="529590"/>
                  </a:lnTo>
                  <a:lnTo>
                    <a:pt x="4762500" y="529590"/>
                  </a:lnTo>
                  <a:lnTo>
                    <a:pt x="4762500" y="397510"/>
                  </a:lnTo>
                  <a:lnTo>
                    <a:pt x="4630420" y="397510"/>
                  </a:lnTo>
                  <a:lnTo>
                    <a:pt x="4630420" y="264160"/>
                  </a:lnTo>
                  <a:lnTo>
                    <a:pt x="4498340" y="264160"/>
                  </a:lnTo>
                  <a:lnTo>
                    <a:pt x="4498340" y="132080"/>
                  </a:lnTo>
                  <a:lnTo>
                    <a:pt x="4366260" y="132080"/>
                  </a:lnTo>
                  <a:lnTo>
                    <a:pt x="4366260" y="0"/>
                  </a:lnTo>
                  <a:cubicBezTo>
                    <a:pt x="3530600" y="0"/>
                    <a:pt x="2688590" y="0"/>
                    <a:pt x="1852930" y="0"/>
                  </a:cubicBezTo>
                  <a:lnTo>
                    <a:pt x="1852930" y="132080"/>
                  </a:lnTo>
                  <a:lnTo>
                    <a:pt x="1720850" y="132080"/>
                  </a:lnTo>
                  <a:lnTo>
                    <a:pt x="1720850" y="264160"/>
                  </a:lnTo>
                  <a:lnTo>
                    <a:pt x="1587500" y="264160"/>
                  </a:lnTo>
                  <a:lnTo>
                    <a:pt x="1587500" y="396240"/>
                  </a:lnTo>
                  <a:lnTo>
                    <a:pt x="1455420" y="396240"/>
                  </a:lnTo>
                  <a:lnTo>
                    <a:pt x="1455420" y="528320"/>
                  </a:lnTo>
                  <a:lnTo>
                    <a:pt x="1323340" y="528320"/>
                  </a:lnTo>
                  <a:lnTo>
                    <a:pt x="1323340" y="660400"/>
                  </a:lnTo>
                  <a:lnTo>
                    <a:pt x="1189990" y="660400"/>
                  </a:lnTo>
                  <a:lnTo>
                    <a:pt x="1189990" y="792480"/>
                  </a:lnTo>
                  <a:lnTo>
                    <a:pt x="1057910" y="792480"/>
                  </a:lnTo>
                  <a:lnTo>
                    <a:pt x="1057910" y="924560"/>
                  </a:lnTo>
                  <a:lnTo>
                    <a:pt x="925830" y="924560"/>
                  </a:lnTo>
                  <a:lnTo>
                    <a:pt x="925830" y="1056640"/>
                  </a:lnTo>
                  <a:lnTo>
                    <a:pt x="793750" y="1056640"/>
                  </a:lnTo>
                  <a:lnTo>
                    <a:pt x="793750" y="1188720"/>
                  </a:lnTo>
                  <a:lnTo>
                    <a:pt x="661670" y="1188720"/>
                  </a:lnTo>
                  <a:lnTo>
                    <a:pt x="661670" y="1320800"/>
                  </a:lnTo>
                  <a:lnTo>
                    <a:pt x="529590" y="1320800"/>
                  </a:lnTo>
                  <a:lnTo>
                    <a:pt x="529590" y="1452880"/>
                  </a:lnTo>
                  <a:lnTo>
                    <a:pt x="397510" y="1452880"/>
                  </a:lnTo>
                  <a:lnTo>
                    <a:pt x="397510" y="1587500"/>
                  </a:lnTo>
                  <a:lnTo>
                    <a:pt x="264160" y="1587500"/>
                  </a:lnTo>
                  <a:lnTo>
                    <a:pt x="264160" y="1719580"/>
                  </a:lnTo>
                  <a:lnTo>
                    <a:pt x="132080" y="1719580"/>
                  </a:lnTo>
                  <a:lnTo>
                    <a:pt x="132080" y="1851660"/>
                  </a:lnTo>
                  <a:lnTo>
                    <a:pt x="0" y="1851660"/>
                  </a:lnTo>
                  <a:cubicBezTo>
                    <a:pt x="0" y="2731770"/>
                    <a:pt x="0" y="3618230"/>
                    <a:pt x="0" y="4497070"/>
                  </a:cubicBezTo>
                  <a:lnTo>
                    <a:pt x="132080" y="4497070"/>
                  </a:lnTo>
                  <a:lnTo>
                    <a:pt x="132080" y="4629150"/>
                  </a:lnTo>
                  <a:lnTo>
                    <a:pt x="264160" y="4629150"/>
                  </a:lnTo>
                  <a:lnTo>
                    <a:pt x="264160" y="4762500"/>
                  </a:lnTo>
                  <a:lnTo>
                    <a:pt x="396240" y="4762500"/>
                  </a:lnTo>
                  <a:lnTo>
                    <a:pt x="396240" y="4894580"/>
                  </a:lnTo>
                  <a:lnTo>
                    <a:pt x="528320" y="4894580"/>
                  </a:lnTo>
                  <a:lnTo>
                    <a:pt x="528320" y="5026660"/>
                  </a:lnTo>
                  <a:lnTo>
                    <a:pt x="660400" y="5026660"/>
                  </a:lnTo>
                  <a:lnTo>
                    <a:pt x="660400" y="5158740"/>
                  </a:lnTo>
                  <a:lnTo>
                    <a:pt x="792480" y="5158740"/>
                  </a:lnTo>
                  <a:lnTo>
                    <a:pt x="792480" y="5290820"/>
                  </a:lnTo>
                  <a:lnTo>
                    <a:pt x="924560" y="5290820"/>
                  </a:lnTo>
                  <a:lnTo>
                    <a:pt x="924560" y="5422900"/>
                  </a:lnTo>
                  <a:lnTo>
                    <a:pt x="1056640" y="5422900"/>
                  </a:lnTo>
                  <a:lnTo>
                    <a:pt x="1056640" y="5554980"/>
                  </a:lnTo>
                  <a:lnTo>
                    <a:pt x="1188720" y="5554980"/>
                  </a:lnTo>
                  <a:lnTo>
                    <a:pt x="1188720" y="5687060"/>
                  </a:lnTo>
                  <a:lnTo>
                    <a:pt x="1320800" y="5687060"/>
                  </a:lnTo>
                  <a:lnTo>
                    <a:pt x="1320800" y="5819140"/>
                  </a:lnTo>
                  <a:lnTo>
                    <a:pt x="1452880" y="5819140"/>
                  </a:lnTo>
                  <a:lnTo>
                    <a:pt x="1452880" y="5951220"/>
                  </a:lnTo>
                  <a:lnTo>
                    <a:pt x="1587500" y="5951220"/>
                  </a:lnTo>
                  <a:lnTo>
                    <a:pt x="1587500" y="6083300"/>
                  </a:lnTo>
                  <a:lnTo>
                    <a:pt x="1719580" y="6083300"/>
                  </a:lnTo>
                  <a:lnTo>
                    <a:pt x="1719580" y="6215380"/>
                  </a:lnTo>
                  <a:lnTo>
                    <a:pt x="1851660" y="6215380"/>
                  </a:lnTo>
                  <a:lnTo>
                    <a:pt x="1851660" y="6350000"/>
                  </a:lnTo>
                  <a:cubicBezTo>
                    <a:pt x="2687320" y="6350000"/>
                    <a:pt x="3529330" y="6350000"/>
                    <a:pt x="4364990" y="6350000"/>
                  </a:cubicBezTo>
                  <a:lnTo>
                    <a:pt x="4364990" y="6217920"/>
                  </a:lnTo>
                  <a:lnTo>
                    <a:pt x="4497070" y="6217920"/>
                  </a:lnTo>
                  <a:lnTo>
                    <a:pt x="4497070" y="6085840"/>
                  </a:lnTo>
                  <a:lnTo>
                    <a:pt x="4629150" y="6085840"/>
                  </a:lnTo>
                  <a:lnTo>
                    <a:pt x="4629150" y="5953760"/>
                  </a:lnTo>
                  <a:lnTo>
                    <a:pt x="4762500" y="5953760"/>
                  </a:lnTo>
                  <a:lnTo>
                    <a:pt x="4762500" y="5821680"/>
                  </a:lnTo>
                  <a:lnTo>
                    <a:pt x="4894580" y="5821680"/>
                  </a:lnTo>
                  <a:lnTo>
                    <a:pt x="4894580" y="5689600"/>
                  </a:lnTo>
                  <a:lnTo>
                    <a:pt x="5026660" y="5689600"/>
                  </a:lnTo>
                  <a:lnTo>
                    <a:pt x="5026660" y="5557520"/>
                  </a:lnTo>
                  <a:lnTo>
                    <a:pt x="5158740" y="5557520"/>
                  </a:lnTo>
                  <a:lnTo>
                    <a:pt x="5158740" y="5425440"/>
                  </a:lnTo>
                  <a:lnTo>
                    <a:pt x="5290820" y="5425440"/>
                  </a:lnTo>
                  <a:lnTo>
                    <a:pt x="5290820" y="5293360"/>
                  </a:lnTo>
                  <a:lnTo>
                    <a:pt x="5422900" y="5293360"/>
                  </a:lnTo>
                  <a:lnTo>
                    <a:pt x="5422900" y="5161280"/>
                  </a:lnTo>
                  <a:lnTo>
                    <a:pt x="5554980" y="5161280"/>
                  </a:lnTo>
                  <a:lnTo>
                    <a:pt x="5554980" y="5029200"/>
                  </a:lnTo>
                  <a:lnTo>
                    <a:pt x="5687060" y="5029200"/>
                  </a:lnTo>
                  <a:lnTo>
                    <a:pt x="5687060" y="4897120"/>
                  </a:lnTo>
                  <a:lnTo>
                    <a:pt x="5819140" y="4897120"/>
                  </a:lnTo>
                  <a:lnTo>
                    <a:pt x="5819140" y="4762500"/>
                  </a:lnTo>
                  <a:lnTo>
                    <a:pt x="5951220" y="4762500"/>
                  </a:lnTo>
                  <a:lnTo>
                    <a:pt x="5951220" y="4630420"/>
                  </a:lnTo>
                  <a:lnTo>
                    <a:pt x="6083300" y="4630420"/>
                  </a:lnTo>
                  <a:lnTo>
                    <a:pt x="6083300" y="4498340"/>
                  </a:lnTo>
                  <a:lnTo>
                    <a:pt x="6215380" y="4498340"/>
                  </a:lnTo>
                  <a:cubicBezTo>
                    <a:pt x="6215380" y="3618230"/>
                    <a:pt x="6215380" y="2731770"/>
                    <a:pt x="6215380" y="1852930"/>
                  </a:cubicBezTo>
                  <a:lnTo>
                    <a:pt x="6085840" y="1852930"/>
                  </a:lnTo>
                  <a:close/>
                </a:path>
              </a:pathLst>
            </a:custGeom>
            <a:blipFill>
              <a:blip r:embed="rId7"/>
              <a:stretch>
                <a:fillRect l="-26816" r="-26816"/>
              </a:stretch>
            </a:blipFill>
            <a:ln w="19050" cap="sq">
              <a:solidFill>
                <a:srgbClr val="96C5D3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748273" y="1951956"/>
            <a:ext cx="8636240" cy="9581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45"/>
              </a:lnSpc>
            </a:pPr>
            <a:r>
              <a:rPr lang="en-US" sz="7658" b="1">
                <a:solidFill>
                  <a:srgbClr val="FFFFFF"/>
                </a:solidFill>
                <a:latin typeface="Tomorrow Bold"/>
                <a:ea typeface="Tomorrow Bold"/>
                <a:cs typeface="Tomorrow Bold"/>
                <a:sym typeface="Tomorrow Bold"/>
              </a:rPr>
              <a:t>DATASET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315577" y="9419069"/>
            <a:ext cx="3656847" cy="2585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72"/>
              </a:lnSpc>
              <a:spcBef>
                <a:spcPct val="0"/>
              </a:spcBef>
            </a:pPr>
            <a:r>
              <a:rPr lang="en-US" sz="1480" spc="68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ALEXIA BURFORD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56636" y="9676030"/>
            <a:ext cx="448732" cy="3328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53"/>
              </a:lnSpc>
              <a:spcBef>
                <a:spcPct val="0"/>
              </a:spcBef>
            </a:pPr>
            <a:r>
              <a:rPr lang="en-US" sz="1895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03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798924" y="834709"/>
            <a:ext cx="2690152" cy="3403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65"/>
              </a:lnSpc>
              <a:spcBef>
                <a:spcPct val="0"/>
              </a:spcBef>
            </a:pPr>
            <a:r>
              <a:rPr lang="en-US" sz="1975" spc="55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DATA SCIENCE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748273" y="3366772"/>
            <a:ext cx="9064734" cy="34264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65"/>
              </a:lnSpc>
            </a:pPr>
            <a:r>
              <a:rPr lang="en-US" sz="1975" spc="55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Dataset Overview</a:t>
            </a:r>
          </a:p>
          <a:p>
            <a:pPr marL="426420" lvl="1" indent="-213210" algn="l">
              <a:lnSpc>
                <a:spcPts val="2765"/>
              </a:lnSpc>
              <a:buFont typeface="Arial"/>
              <a:buChar char="•"/>
            </a:pPr>
            <a:r>
              <a:rPr lang="en-US" sz="1975" spc="55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Contains thousands of social media posts across multiple platforms.</a:t>
            </a:r>
          </a:p>
          <a:p>
            <a:pPr marL="426420" lvl="1" indent="-213210" algn="l">
              <a:lnSpc>
                <a:spcPts val="2765"/>
              </a:lnSpc>
              <a:buFont typeface="Arial"/>
              <a:buChar char="•"/>
            </a:pPr>
            <a:r>
              <a:rPr lang="en-US" sz="1975" spc="55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Includes metadata such as:</a:t>
            </a:r>
          </a:p>
          <a:p>
            <a:pPr marL="852840" lvl="2" indent="-284280" algn="l">
              <a:lnSpc>
                <a:spcPts val="2765"/>
              </a:lnSpc>
              <a:buFont typeface="Arial"/>
              <a:buChar char="⚬"/>
            </a:pPr>
            <a:r>
              <a:rPr lang="en-US" sz="1975" spc="55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Platform: TikTok, Instagram, YouTube Shorts, etc.</a:t>
            </a:r>
          </a:p>
          <a:p>
            <a:pPr marL="852840" lvl="2" indent="-284280" algn="l">
              <a:lnSpc>
                <a:spcPts val="2765"/>
              </a:lnSpc>
              <a:buFont typeface="Arial"/>
              <a:buChar char="⚬"/>
            </a:pPr>
            <a:r>
              <a:rPr lang="en-US" sz="1975" spc="55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Content Type: video, image, text, live clip, meme, etc.</a:t>
            </a:r>
          </a:p>
          <a:p>
            <a:pPr marL="852840" lvl="2" indent="-284280" algn="l">
              <a:lnSpc>
                <a:spcPts val="2765"/>
              </a:lnSpc>
              <a:buFont typeface="Arial"/>
              <a:buChar char="⚬"/>
            </a:pPr>
            <a:r>
              <a:rPr lang="en-US" sz="1975" spc="55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Hashtags: single or multiple trending topics.</a:t>
            </a:r>
          </a:p>
          <a:p>
            <a:pPr marL="852840" lvl="2" indent="-284280" algn="l">
              <a:lnSpc>
                <a:spcPts val="2765"/>
              </a:lnSpc>
              <a:buFont typeface="Arial"/>
              <a:buChar char="⚬"/>
            </a:pPr>
            <a:r>
              <a:rPr lang="en-US" sz="1975" spc="55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Engagement Metrics: views, likes, comments, shares.</a:t>
            </a:r>
          </a:p>
          <a:p>
            <a:pPr marL="852840" lvl="2" indent="-284280" algn="l">
              <a:lnSpc>
                <a:spcPts val="2765"/>
              </a:lnSpc>
              <a:buFont typeface="Arial"/>
              <a:buChar char="⚬"/>
            </a:pPr>
            <a:r>
              <a:rPr lang="en-US" sz="1975" spc="55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Region: country or generalized region.</a:t>
            </a:r>
          </a:p>
          <a:p>
            <a:pPr marL="852840" lvl="2" indent="-284280" algn="l">
              <a:lnSpc>
                <a:spcPts val="2765"/>
              </a:lnSpc>
              <a:spcBef>
                <a:spcPct val="0"/>
              </a:spcBef>
              <a:buFont typeface="Arial"/>
              <a:buChar char="⚬"/>
            </a:pPr>
            <a:r>
              <a:rPr lang="en-US" sz="1975" spc="55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Date: indicates when content was posted.</a:t>
            </a:r>
          </a:p>
          <a:p>
            <a:pPr algn="l">
              <a:lnSpc>
                <a:spcPts val="2765"/>
              </a:lnSpc>
              <a:spcBef>
                <a:spcPct val="0"/>
              </a:spcBef>
            </a:pPr>
            <a:endParaRPr lang="en-US" sz="1975" spc="55">
              <a:solidFill>
                <a:srgbClr val="FFFFFF"/>
              </a:solidFill>
              <a:latin typeface="Tomorrow"/>
              <a:ea typeface="Tomorrow"/>
              <a:cs typeface="Tomorrow"/>
              <a:sym typeface="Tomorrow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748273" y="6978708"/>
            <a:ext cx="9064734" cy="20548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65"/>
              </a:lnSpc>
            </a:pPr>
            <a:r>
              <a:rPr lang="en-US" sz="1975" spc="55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Initial Observations</a:t>
            </a:r>
          </a:p>
          <a:p>
            <a:pPr marL="426420" lvl="1" indent="-213210" algn="l">
              <a:lnSpc>
                <a:spcPts val="2765"/>
              </a:lnSpc>
              <a:buFont typeface="Arial"/>
              <a:buChar char="•"/>
            </a:pPr>
            <a:r>
              <a:rPr lang="en-US" sz="1975" spc="55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Data is highly skewed, with most posts receiving low engagement and a minority going viral.</a:t>
            </a:r>
          </a:p>
          <a:p>
            <a:pPr marL="426420" lvl="1" indent="-213210" algn="l">
              <a:lnSpc>
                <a:spcPts val="2765"/>
              </a:lnSpc>
              <a:spcBef>
                <a:spcPct val="0"/>
              </a:spcBef>
              <a:buFont typeface="Arial"/>
              <a:buChar char="•"/>
            </a:pPr>
            <a:r>
              <a:rPr lang="en-US" sz="1975" spc="55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Some platforms appear more frequently than others, suggesting possible dataset bias.</a:t>
            </a:r>
          </a:p>
          <a:p>
            <a:pPr algn="l">
              <a:lnSpc>
                <a:spcPts val="2765"/>
              </a:lnSpc>
              <a:spcBef>
                <a:spcPct val="0"/>
              </a:spcBef>
            </a:pPr>
            <a:endParaRPr lang="en-US" sz="1975" spc="55">
              <a:solidFill>
                <a:srgbClr val="FFFFFF"/>
              </a:solidFill>
              <a:latin typeface="Tomorrow"/>
              <a:ea typeface="Tomorrow"/>
              <a:cs typeface="Tomorrow"/>
              <a:sym typeface="Tomorrow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-80920" y="0"/>
            <a:ext cx="18449839" cy="7545166"/>
            <a:chOff x="0" y="0"/>
            <a:chExt cx="4859217" cy="198720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59217" cy="1987204"/>
            </a:xfrm>
            <a:custGeom>
              <a:avLst/>
              <a:gdLst/>
              <a:ahLst/>
              <a:cxnLst/>
              <a:rect l="l" t="t" r="r" b="b"/>
              <a:pathLst>
                <a:path w="4859217" h="1987204">
                  <a:moveTo>
                    <a:pt x="0" y="0"/>
                  </a:moveTo>
                  <a:lnTo>
                    <a:pt x="4859217" y="0"/>
                  </a:lnTo>
                  <a:lnTo>
                    <a:pt x="4859217" y="1987204"/>
                  </a:lnTo>
                  <a:lnTo>
                    <a:pt x="0" y="1987204"/>
                  </a:lnTo>
                  <a:close/>
                </a:path>
              </a:pathLst>
            </a:custGeom>
            <a:gradFill rotWithShape="1">
              <a:gsLst>
                <a:gs pos="0">
                  <a:srgbClr val="060606">
                    <a:alpha val="100000"/>
                  </a:srgbClr>
                </a:gs>
                <a:gs pos="100000">
                  <a:srgbClr val="080808">
                    <a:alpha val="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59217" cy="20253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0" y="9457169"/>
            <a:ext cx="771504" cy="1659663"/>
            <a:chOff x="0" y="0"/>
            <a:chExt cx="203194" cy="43711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03194" cy="437113"/>
            </a:xfrm>
            <a:custGeom>
              <a:avLst/>
              <a:gdLst/>
              <a:ahLst/>
              <a:cxnLst/>
              <a:rect l="l" t="t" r="r" b="b"/>
              <a:pathLst>
                <a:path w="203194" h="437113">
                  <a:moveTo>
                    <a:pt x="0" y="0"/>
                  </a:moveTo>
                  <a:lnTo>
                    <a:pt x="203194" y="0"/>
                  </a:lnTo>
                  <a:lnTo>
                    <a:pt x="203194" y="437113"/>
                  </a:lnTo>
                  <a:lnTo>
                    <a:pt x="0" y="437113"/>
                  </a:lnTo>
                  <a:close/>
                </a:path>
              </a:pathLst>
            </a:custGeom>
            <a:gradFill rotWithShape="1">
              <a:gsLst>
                <a:gs pos="0">
                  <a:srgbClr val="585858">
                    <a:alpha val="100000"/>
                  </a:srgbClr>
                </a:gs>
                <a:gs pos="100000">
                  <a:srgbClr val="080808">
                    <a:alpha val="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203194" cy="4752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6758060" y="9362399"/>
            <a:ext cx="685327" cy="409950"/>
          </a:xfrm>
          <a:custGeom>
            <a:avLst/>
            <a:gdLst/>
            <a:ahLst/>
            <a:cxnLst/>
            <a:rect l="l" t="t" r="r" b="b"/>
            <a:pathLst>
              <a:path w="685327" h="409950">
                <a:moveTo>
                  <a:pt x="0" y="0"/>
                </a:moveTo>
                <a:lnTo>
                  <a:pt x="685327" y="0"/>
                </a:lnTo>
                <a:lnTo>
                  <a:pt x="685327" y="409950"/>
                </a:lnTo>
                <a:lnTo>
                  <a:pt x="0" y="4099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4557860" y="-1996888"/>
            <a:ext cx="6371069" cy="6371069"/>
          </a:xfrm>
          <a:custGeom>
            <a:avLst/>
            <a:gdLst/>
            <a:ahLst/>
            <a:cxnLst/>
            <a:rect l="l" t="t" r="r" b="b"/>
            <a:pathLst>
              <a:path w="6371069" h="6371069">
                <a:moveTo>
                  <a:pt x="0" y="0"/>
                </a:moveTo>
                <a:lnTo>
                  <a:pt x="6371068" y="0"/>
                </a:lnTo>
                <a:lnTo>
                  <a:pt x="6371068" y="6371068"/>
                </a:lnTo>
                <a:lnTo>
                  <a:pt x="0" y="63710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6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1" name="Group 11"/>
          <p:cNvGrpSpPr/>
          <p:nvPr/>
        </p:nvGrpSpPr>
        <p:grpSpPr>
          <a:xfrm>
            <a:off x="1028700" y="1751931"/>
            <a:ext cx="6222953" cy="6352545"/>
            <a:chOff x="0" y="0"/>
            <a:chExt cx="6220460" cy="63500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220460" cy="6350000"/>
            </a:xfrm>
            <a:custGeom>
              <a:avLst/>
              <a:gdLst/>
              <a:ahLst/>
              <a:cxnLst/>
              <a:rect l="l" t="t" r="r" b="b"/>
              <a:pathLst>
                <a:path w="6220460" h="6350000">
                  <a:moveTo>
                    <a:pt x="6090920" y="2592070"/>
                  </a:moveTo>
                  <a:lnTo>
                    <a:pt x="6090920" y="2203450"/>
                  </a:lnTo>
                  <a:lnTo>
                    <a:pt x="5961380" y="2203450"/>
                  </a:lnTo>
                  <a:lnTo>
                    <a:pt x="5961380" y="1944370"/>
                  </a:lnTo>
                  <a:lnTo>
                    <a:pt x="5831840" y="1944370"/>
                  </a:lnTo>
                  <a:lnTo>
                    <a:pt x="5831840" y="1685290"/>
                  </a:lnTo>
                  <a:lnTo>
                    <a:pt x="5702300" y="1685290"/>
                  </a:lnTo>
                  <a:lnTo>
                    <a:pt x="5702300" y="1424940"/>
                  </a:lnTo>
                  <a:lnTo>
                    <a:pt x="5572760" y="1424940"/>
                  </a:lnTo>
                  <a:lnTo>
                    <a:pt x="5572760" y="1295400"/>
                  </a:lnTo>
                  <a:lnTo>
                    <a:pt x="5443220" y="1295400"/>
                  </a:lnTo>
                  <a:lnTo>
                    <a:pt x="5443220" y="1165860"/>
                  </a:lnTo>
                  <a:lnTo>
                    <a:pt x="5313680" y="1165860"/>
                  </a:lnTo>
                  <a:lnTo>
                    <a:pt x="5313680" y="1036320"/>
                  </a:lnTo>
                  <a:lnTo>
                    <a:pt x="5184140" y="1036320"/>
                  </a:lnTo>
                  <a:lnTo>
                    <a:pt x="5184140" y="906780"/>
                  </a:lnTo>
                  <a:lnTo>
                    <a:pt x="5054600" y="906780"/>
                  </a:lnTo>
                  <a:lnTo>
                    <a:pt x="5054600" y="777240"/>
                  </a:lnTo>
                  <a:lnTo>
                    <a:pt x="4925060" y="777240"/>
                  </a:lnTo>
                  <a:lnTo>
                    <a:pt x="4925060" y="647700"/>
                  </a:lnTo>
                  <a:lnTo>
                    <a:pt x="4795520" y="647700"/>
                  </a:lnTo>
                  <a:lnTo>
                    <a:pt x="4795520" y="518160"/>
                  </a:lnTo>
                  <a:lnTo>
                    <a:pt x="4535170" y="518160"/>
                  </a:lnTo>
                  <a:lnTo>
                    <a:pt x="4535170" y="388620"/>
                  </a:lnTo>
                  <a:lnTo>
                    <a:pt x="4276090" y="388620"/>
                  </a:lnTo>
                  <a:lnTo>
                    <a:pt x="4276090" y="259080"/>
                  </a:lnTo>
                  <a:lnTo>
                    <a:pt x="4017010" y="259080"/>
                  </a:lnTo>
                  <a:lnTo>
                    <a:pt x="4017010" y="129540"/>
                  </a:lnTo>
                  <a:lnTo>
                    <a:pt x="3628390" y="129540"/>
                  </a:lnTo>
                  <a:lnTo>
                    <a:pt x="3628390" y="0"/>
                  </a:lnTo>
                  <a:lnTo>
                    <a:pt x="2592070" y="0"/>
                  </a:lnTo>
                  <a:lnTo>
                    <a:pt x="2592070" y="129540"/>
                  </a:lnTo>
                  <a:lnTo>
                    <a:pt x="2203450" y="129540"/>
                  </a:lnTo>
                  <a:lnTo>
                    <a:pt x="2203450" y="259080"/>
                  </a:lnTo>
                  <a:lnTo>
                    <a:pt x="1944370" y="259080"/>
                  </a:lnTo>
                  <a:lnTo>
                    <a:pt x="1944370" y="388620"/>
                  </a:lnTo>
                  <a:lnTo>
                    <a:pt x="1685290" y="388620"/>
                  </a:lnTo>
                  <a:lnTo>
                    <a:pt x="1685290" y="518160"/>
                  </a:lnTo>
                  <a:lnTo>
                    <a:pt x="1424940" y="518160"/>
                  </a:lnTo>
                  <a:lnTo>
                    <a:pt x="1424940" y="647700"/>
                  </a:lnTo>
                  <a:lnTo>
                    <a:pt x="1295400" y="647700"/>
                  </a:lnTo>
                  <a:lnTo>
                    <a:pt x="1295400" y="777240"/>
                  </a:lnTo>
                  <a:lnTo>
                    <a:pt x="1165860" y="777240"/>
                  </a:lnTo>
                  <a:lnTo>
                    <a:pt x="1165860" y="906780"/>
                  </a:lnTo>
                  <a:lnTo>
                    <a:pt x="1036320" y="906780"/>
                  </a:lnTo>
                  <a:lnTo>
                    <a:pt x="1036320" y="1036320"/>
                  </a:lnTo>
                  <a:lnTo>
                    <a:pt x="906780" y="1036320"/>
                  </a:lnTo>
                  <a:lnTo>
                    <a:pt x="906780" y="1165860"/>
                  </a:lnTo>
                  <a:lnTo>
                    <a:pt x="777240" y="1165860"/>
                  </a:lnTo>
                  <a:lnTo>
                    <a:pt x="777240" y="1295400"/>
                  </a:lnTo>
                  <a:lnTo>
                    <a:pt x="647700" y="1295400"/>
                  </a:lnTo>
                  <a:lnTo>
                    <a:pt x="647700" y="1424940"/>
                  </a:lnTo>
                  <a:lnTo>
                    <a:pt x="518160" y="1424940"/>
                  </a:lnTo>
                  <a:lnTo>
                    <a:pt x="518160" y="1685290"/>
                  </a:lnTo>
                  <a:lnTo>
                    <a:pt x="388620" y="1685290"/>
                  </a:lnTo>
                  <a:lnTo>
                    <a:pt x="388620" y="1944370"/>
                  </a:lnTo>
                  <a:lnTo>
                    <a:pt x="259080" y="1944370"/>
                  </a:lnTo>
                  <a:lnTo>
                    <a:pt x="259080" y="2203450"/>
                  </a:lnTo>
                  <a:lnTo>
                    <a:pt x="129540" y="2203450"/>
                  </a:lnTo>
                  <a:lnTo>
                    <a:pt x="129540" y="2592070"/>
                  </a:lnTo>
                  <a:lnTo>
                    <a:pt x="0" y="2592070"/>
                  </a:lnTo>
                  <a:lnTo>
                    <a:pt x="0" y="3757930"/>
                  </a:lnTo>
                  <a:lnTo>
                    <a:pt x="129540" y="3757930"/>
                  </a:lnTo>
                  <a:lnTo>
                    <a:pt x="129540" y="4146550"/>
                  </a:lnTo>
                  <a:lnTo>
                    <a:pt x="259080" y="4146550"/>
                  </a:lnTo>
                  <a:lnTo>
                    <a:pt x="259080" y="4405630"/>
                  </a:lnTo>
                  <a:lnTo>
                    <a:pt x="388620" y="4405630"/>
                  </a:lnTo>
                  <a:lnTo>
                    <a:pt x="388620" y="4664710"/>
                  </a:lnTo>
                  <a:lnTo>
                    <a:pt x="518160" y="4664710"/>
                  </a:lnTo>
                  <a:lnTo>
                    <a:pt x="518160" y="4925060"/>
                  </a:lnTo>
                  <a:lnTo>
                    <a:pt x="647700" y="4925060"/>
                  </a:lnTo>
                  <a:lnTo>
                    <a:pt x="647700" y="5054600"/>
                  </a:lnTo>
                  <a:lnTo>
                    <a:pt x="777240" y="5054600"/>
                  </a:lnTo>
                  <a:lnTo>
                    <a:pt x="777240" y="5184140"/>
                  </a:lnTo>
                  <a:lnTo>
                    <a:pt x="906780" y="5184140"/>
                  </a:lnTo>
                  <a:lnTo>
                    <a:pt x="906780" y="5313680"/>
                  </a:lnTo>
                  <a:lnTo>
                    <a:pt x="1036320" y="5313680"/>
                  </a:lnTo>
                  <a:lnTo>
                    <a:pt x="1036320" y="5443220"/>
                  </a:lnTo>
                  <a:lnTo>
                    <a:pt x="1165860" y="5443220"/>
                  </a:lnTo>
                  <a:lnTo>
                    <a:pt x="1165860" y="5572760"/>
                  </a:lnTo>
                  <a:lnTo>
                    <a:pt x="1295400" y="5572760"/>
                  </a:lnTo>
                  <a:lnTo>
                    <a:pt x="1295400" y="5702300"/>
                  </a:lnTo>
                  <a:lnTo>
                    <a:pt x="1424940" y="5702300"/>
                  </a:lnTo>
                  <a:lnTo>
                    <a:pt x="1424940" y="5831840"/>
                  </a:lnTo>
                  <a:lnTo>
                    <a:pt x="1685290" y="5831840"/>
                  </a:lnTo>
                  <a:lnTo>
                    <a:pt x="1685290" y="5961380"/>
                  </a:lnTo>
                  <a:lnTo>
                    <a:pt x="1944370" y="5961380"/>
                  </a:lnTo>
                  <a:lnTo>
                    <a:pt x="1944370" y="6090920"/>
                  </a:lnTo>
                  <a:lnTo>
                    <a:pt x="2203450" y="6090920"/>
                  </a:lnTo>
                  <a:lnTo>
                    <a:pt x="2203450" y="6220460"/>
                  </a:lnTo>
                  <a:lnTo>
                    <a:pt x="2592070" y="6220460"/>
                  </a:lnTo>
                  <a:lnTo>
                    <a:pt x="2592070" y="6350000"/>
                  </a:lnTo>
                  <a:lnTo>
                    <a:pt x="3628390" y="6350000"/>
                  </a:lnTo>
                  <a:lnTo>
                    <a:pt x="3628390" y="6220460"/>
                  </a:lnTo>
                  <a:lnTo>
                    <a:pt x="4017010" y="6220460"/>
                  </a:lnTo>
                  <a:lnTo>
                    <a:pt x="4017010" y="6090920"/>
                  </a:lnTo>
                  <a:lnTo>
                    <a:pt x="4276090" y="6090920"/>
                  </a:lnTo>
                  <a:lnTo>
                    <a:pt x="4276090" y="5961380"/>
                  </a:lnTo>
                  <a:lnTo>
                    <a:pt x="4535170" y="5961380"/>
                  </a:lnTo>
                  <a:lnTo>
                    <a:pt x="4535170" y="5831840"/>
                  </a:lnTo>
                  <a:lnTo>
                    <a:pt x="4795520" y="5831840"/>
                  </a:lnTo>
                  <a:lnTo>
                    <a:pt x="4795520" y="5702300"/>
                  </a:lnTo>
                  <a:lnTo>
                    <a:pt x="4925060" y="5702300"/>
                  </a:lnTo>
                  <a:lnTo>
                    <a:pt x="4925060" y="5572760"/>
                  </a:lnTo>
                  <a:lnTo>
                    <a:pt x="5054600" y="5572760"/>
                  </a:lnTo>
                  <a:lnTo>
                    <a:pt x="5054600" y="5443220"/>
                  </a:lnTo>
                  <a:lnTo>
                    <a:pt x="5184140" y="5443220"/>
                  </a:lnTo>
                  <a:lnTo>
                    <a:pt x="5184140" y="5313680"/>
                  </a:lnTo>
                  <a:lnTo>
                    <a:pt x="5313680" y="5313680"/>
                  </a:lnTo>
                  <a:lnTo>
                    <a:pt x="5313680" y="5184140"/>
                  </a:lnTo>
                  <a:lnTo>
                    <a:pt x="5443220" y="5184140"/>
                  </a:lnTo>
                  <a:lnTo>
                    <a:pt x="5443220" y="5054600"/>
                  </a:lnTo>
                  <a:lnTo>
                    <a:pt x="5572760" y="5054600"/>
                  </a:lnTo>
                  <a:lnTo>
                    <a:pt x="5572760" y="4925060"/>
                  </a:lnTo>
                  <a:lnTo>
                    <a:pt x="5702300" y="4925060"/>
                  </a:lnTo>
                  <a:lnTo>
                    <a:pt x="5702300" y="4664710"/>
                  </a:lnTo>
                  <a:lnTo>
                    <a:pt x="5831840" y="4664710"/>
                  </a:lnTo>
                  <a:lnTo>
                    <a:pt x="5831840" y="4405630"/>
                  </a:lnTo>
                  <a:lnTo>
                    <a:pt x="5961380" y="4405630"/>
                  </a:lnTo>
                  <a:lnTo>
                    <a:pt x="5961380" y="4146550"/>
                  </a:lnTo>
                  <a:lnTo>
                    <a:pt x="6090920" y="4146550"/>
                  </a:lnTo>
                  <a:lnTo>
                    <a:pt x="6090920" y="3757930"/>
                  </a:lnTo>
                  <a:lnTo>
                    <a:pt x="6220460" y="3757930"/>
                  </a:lnTo>
                  <a:lnTo>
                    <a:pt x="6220460" y="2592070"/>
                  </a:lnTo>
                  <a:close/>
                </a:path>
              </a:pathLst>
            </a:custGeom>
            <a:blipFill>
              <a:blip r:embed="rId7"/>
              <a:stretch>
                <a:fillRect l="-26466" r="-26466"/>
              </a:stretch>
            </a:blipFill>
            <a:ln w="28575" cap="sq">
              <a:solidFill>
                <a:srgbClr val="96C5D3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8121820" y="1951956"/>
            <a:ext cx="8636240" cy="9581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45"/>
              </a:lnSpc>
            </a:pPr>
            <a:r>
              <a:rPr lang="en-US" sz="7658" b="1">
                <a:solidFill>
                  <a:srgbClr val="FFFFFF"/>
                </a:solidFill>
                <a:latin typeface="Tomorrow Bold"/>
                <a:ea typeface="Tomorrow Bold"/>
                <a:cs typeface="Tomorrow Bold"/>
                <a:sym typeface="Tomorrow Bold"/>
              </a:rPr>
              <a:t>DATA CLEANING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315577" y="9419069"/>
            <a:ext cx="3656847" cy="2585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72"/>
              </a:lnSpc>
              <a:spcBef>
                <a:spcPct val="0"/>
              </a:spcBef>
            </a:pPr>
            <a:r>
              <a:rPr lang="en-US" sz="1480" spc="68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ALEXIA BURFORD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56636" y="9676030"/>
            <a:ext cx="448732" cy="3328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53"/>
              </a:lnSpc>
              <a:spcBef>
                <a:spcPct val="0"/>
              </a:spcBef>
            </a:pPr>
            <a:r>
              <a:rPr lang="en-US" sz="1895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04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798924" y="834709"/>
            <a:ext cx="2690152" cy="3403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65"/>
              </a:lnSpc>
              <a:spcBef>
                <a:spcPct val="0"/>
              </a:spcBef>
            </a:pPr>
            <a:r>
              <a:rPr lang="en-US" sz="1975" spc="55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DATA SCIENCE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382963" y="3453019"/>
            <a:ext cx="8876337" cy="50152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45"/>
              </a:lnSpc>
            </a:pPr>
            <a:r>
              <a:rPr lang="en-US" sz="1675" spc="46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Data Cleaning Procedures</a:t>
            </a:r>
          </a:p>
          <a:p>
            <a:pPr marL="361651" lvl="1" indent="-180826" algn="l">
              <a:lnSpc>
                <a:spcPts val="2345"/>
              </a:lnSpc>
              <a:buFont typeface="Arial"/>
              <a:buChar char="•"/>
            </a:pPr>
            <a:r>
              <a:rPr lang="en-US" sz="1675" spc="46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Converted all category text (platform, content type, region, hashtags) to lowercase for consistency.</a:t>
            </a:r>
          </a:p>
          <a:p>
            <a:pPr marL="361651" lvl="1" indent="-180826" algn="l">
              <a:lnSpc>
                <a:spcPts val="2345"/>
              </a:lnSpc>
              <a:buFont typeface="Arial"/>
              <a:buChar char="•"/>
            </a:pPr>
            <a:r>
              <a:rPr lang="en-US" sz="1675" spc="46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Removed several duplicate rows, which could artificially inflate engagement measures.</a:t>
            </a:r>
          </a:p>
          <a:p>
            <a:pPr marL="361651" lvl="1" indent="-180826" algn="l">
              <a:lnSpc>
                <a:spcPts val="2345"/>
              </a:lnSpc>
              <a:buFont typeface="Arial"/>
              <a:buChar char="•"/>
            </a:pPr>
            <a:r>
              <a:rPr lang="en-US" sz="1675" spc="46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Converted engagement metrics (views, likes, shares, comments) to numeric values.</a:t>
            </a:r>
          </a:p>
          <a:p>
            <a:pPr marL="361651" lvl="1" indent="-180826" algn="l">
              <a:lnSpc>
                <a:spcPts val="2345"/>
              </a:lnSpc>
              <a:buFont typeface="Arial"/>
              <a:buChar char="•"/>
            </a:pPr>
            <a:r>
              <a:rPr lang="en-US" sz="1675" spc="46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Handled missing values:</a:t>
            </a:r>
          </a:p>
          <a:p>
            <a:pPr marL="723303" lvl="2" indent="-241101" algn="l">
              <a:lnSpc>
                <a:spcPts val="2345"/>
              </a:lnSpc>
              <a:buFont typeface="Arial"/>
              <a:buChar char="⚬"/>
            </a:pPr>
            <a:r>
              <a:rPr lang="en-US" sz="1675" spc="46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Categorical missing = replaced with "unknown"</a:t>
            </a:r>
          </a:p>
          <a:p>
            <a:pPr marL="723303" lvl="2" indent="-241101" algn="l">
              <a:lnSpc>
                <a:spcPts val="2345"/>
              </a:lnSpc>
              <a:buFont typeface="Arial"/>
              <a:buChar char="⚬"/>
            </a:pPr>
            <a:r>
              <a:rPr lang="en-US" sz="1675" spc="46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Numeric missing = filled with 0 or median depending on missing percentage</a:t>
            </a:r>
          </a:p>
          <a:p>
            <a:pPr algn="l">
              <a:lnSpc>
                <a:spcPts val="2345"/>
              </a:lnSpc>
            </a:pPr>
            <a:endParaRPr lang="en-US" sz="1675" spc="46">
              <a:solidFill>
                <a:srgbClr val="FFFFFF"/>
              </a:solidFill>
              <a:latin typeface="Tomorrow"/>
              <a:ea typeface="Tomorrow"/>
              <a:cs typeface="Tomorrow"/>
              <a:sym typeface="Tomorrow"/>
            </a:endParaRPr>
          </a:p>
          <a:p>
            <a:pPr algn="l">
              <a:lnSpc>
                <a:spcPts val="2345"/>
              </a:lnSpc>
            </a:pPr>
            <a:r>
              <a:rPr lang="en-US" sz="1675" spc="46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Additional Cleaning</a:t>
            </a:r>
          </a:p>
          <a:p>
            <a:pPr marL="361651" lvl="1" indent="-180826" algn="l">
              <a:lnSpc>
                <a:spcPts val="2345"/>
              </a:lnSpc>
              <a:buFont typeface="Arial"/>
              <a:buChar char="•"/>
            </a:pPr>
            <a:r>
              <a:rPr lang="en-US" sz="1675" spc="46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Parsed the date column to enable chronological analysis.</a:t>
            </a:r>
          </a:p>
          <a:p>
            <a:pPr marL="361651" lvl="1" indent="-180826" algn="l">
              <a:lnSpc>
                <a:spcPts val="2345"/>
              </a:lnSpc>
              <a:buFont typeface="Arial"/>
              <a:buChar char="•"/>
            </a:pPr>
            <a:r>
              <a:rPr lang="en-US" sz="1675" spc="46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Created derived metrics such as total engagement and engagement rate.</a:t>
            </a:r>
          </a:p>
          <a:p>
            <a:pPr marL="361651" lvl="1" indent="-180826" algn="l">
              <a:lnSpc>
                <a:spcPts val="2345"/>
              </a:lnSpc>
              <a:buFont typeface="Arial"/>
              <a:buChar char="•"/>
            </a:pPr>
            <a:r>
              <a:rPr lang="en-US" sz="1675" spc="46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Flagged extreme outliers in views to avoid misleading averages.</a:t>
            </a:r>
          </a:p>
          <a:p>
            <a:pPr algn="l">
              <a:lnSpc>
                <a:spcPts val="2345"/>
              </a:lnSpc>
              <a:spcBef>
                <a:spcPct val="0"/>
              </a:spcBef>
            </a:pPr>
            <a:endParaRPr lang="en-US" sz="1675" spc="46">
              <a:solidFill>
                <a:srgbClr val="FFFFFF"/>
              </a:solidFill>
              <a:latin typeface="Tomorrow"/>
              <a:ea typeface="Tomorrow"/>
              <a:cs typeface="Tomorrow"/>
              <a:sym typeface="Tomorrow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-80920" y="0"/>
            <a:ext cx="18449839" cy="7545166"/>
            <a:chOff x="0" y="0"/>
            <a:chExt cx="4859217" cy="198720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59217" cy="1987204"/>
            </a:xfrm>
            <a:custGeom>
              <a:avLst/>
              <a:gdLst/>
              <a:ahLst/>
              <a:cxnLst/>
              <a:rect l="l" t="t" r="r" b="b"/>
              <a:pathLst>
                <a:path w="4859217" h="1987204">
                  <a:moveTo>
                    <a:pt x="0" y="0"/>
                  </a:moveTo>
                  <a:lnTo>
                    <a:pt x="4859217" y="0"/>
                  </a:lnTo>
                  <a:lnTo>
                    <a:pt x="4859217" y="1987204"/>
                  </a:lnTo>
                  <a:lnTo>
                    <a:pt x="0" y="1987204"/>
                  </a:lnTo>
                  <a:close/>
                </a:path>
              </a:pathLst>
            </a:custGeom>
            <a:gradFill rotWithShape="1">
              <a:gsLst>
                <a:gs pos="0">
                  <a:srgbClr val="060606">
                    <a:alpha val="100000"/>
                  </a:srgbClr>
                </a:gs>
                <a:gs pos="100000">
                  <a:srgbClr val="080808">
                    <a:alpha val="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59217" cy="20253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0" y="9457169"/>
            <a:ext cx="771504" cy="1659663"/>
            <a:chOff x="0" y="0"/>
            <a:chExt cx="203194" cy="43711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03194" cy="437113"/>
            </a:xfrm>
            <a:custGeom>
              <a:avLst/>
              <a:gdLst/>
              <a:ahLst/>
              <a:cxnLst/>
              <a:rect l="l" t="t" r="r" b="b"/>
              <a:pathLst>
                <a:path w="203194" h="437113">
                  <a:moveTo>
                    <a:pt x="0" y="0"/>
                  </a:moveTo>
                  <a:lnTo>
                    <a:pt x="203194" y="0"/>
                  </a:lnTo>
                  <a:lnTo>
                    <a:pt x="203194" y="437113"/>
                  </a:lnTo>
                  <a:lnTo>
                    <a:pt x="0" y="437113"/>
                  </a:lnTo>
                  <a:close/>
                </a:path>
              </a:pathLst>
            </a:custGeom>
            <a:gradFill rotWithShape="1">
              <a:gsLst>
                <a:gs pos="0">
                  <a:srgbClr val="585858">
                    <a:alpha val="100000"/>
                  </a:srgbClr>
                </a:gs>
                <a:gs pos="100000">
                  <a:srgbClr val="080808">
                    <a:alpha val="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203194" cy="4752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6758060" y="9362399"/>
            <a:ext cx="685327" cy="409950"/>
          </a:xfrm>
          <a:custGeom>
            <a:avLst/>
            <a:gdLst/>
            <a:ahLst/>
            <a:cxnLst/>
            <a:rect l="l" t="t" r="r" b="b"/>
            <a:pathLst>
              <a:path w="685327" h="409950">
                <a:moveTo>
                  <a:pt x="0" y="0"/>
                </a:moveTo>
                <a:lnTo>
                  <a:pt x="685327" y="0"/>
                </a:lnTo>
                <a:lnTo>
                  <a:pt x="685327" y="409950"/>
                </a:lnTo>
                <a:lnTo>
                  <a:pt x="0" y="4099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4557860" y="-1996888"/>
            <a:ext cx="6371069" cy="6371069"/>
          </a:xfrm>
          <a:custGeom>
            <a:avLst/>
            <a:gdLst/>
            <a:ahLst/>
            <a:cxnLst/>
            <a:rect l="l" t="t" r="r" b="b"/>
            <a:pathLst>
              <a:path w="6371069" h="6371069">
                <a:moveTo>
                  <a:pt x="0" y="0"/>
                </a:moveTo>
                <a:lnTo>
                  <a:pt x="6371068" y="0"/>
                </a:lnTo>
                <a:lnTo>
                  <a:pt x="6371068" y="6371068"/>
                </a:lnTo>
                <a:lnTo>
                  <a:pt x="0" y="63710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6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1" name="Group 11"/>
          <p:cNvGrpSpPr/>
          <p:nvPr/>
        </p:nvGrpSpPr>
        <p:grpSpPr>
          <a:xfrm>
            <a:off x="1429262" y="4374180"/>
            <a:ext cx="2452088" cy="3581823"/>
            <a:chOff x="0" y="0"/>
            <a:chExt cx="6096000" cy="890457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096000" cy="8904572"/>
            </a:xfrm>
            <a:custGeom>
              <a:avLst/>
              <a:gdLst/>
              <a:ahLst/>
              <a:cxnLst/>
              <a:rect l="l" t="t" r="r" b="b"/>
              <a:pathLst>
                <a:path w="6096000" h="8904572">
                  <a:moveTo>
                    <a:pt x="5969000" y="890457"/>
                  </a:moveTo>
                  <a:cubicBezTo>
                    <a:pt x="5969000" y="801411"/>
                    <a:pt x="5969000" y="623320"/>
                    <a:pt x="5969000" y="534274"/>
                  </a:cubicBezTo>
                  <a:lnTo>
                    <a:pt x="5842000" y="534274"/>
                  </a:lnTo>
                  <a:lnTo>
                    <a:pt x="5842000" y="356183"/>
                  </a:lnTo>
                  <a:lnTo>
                    <a:pt x="5715000" y="356183"/>
                  </a:lnTo>
                  <a:lnTo>
                    <a:pt x="5715000" y="178091"/>
                  </a:lnTo>
                  <a:cubicBezTo>
                    <a:pt x="5651500" y="178091"/>
                    <a:pt x="5524500" y="178091"/>
                    <a:pt x="5461000" y="178091"/>
                  </a:cubicBezTo>
                  <a:lnTo>
                    <a:pt x="5461000" y="0"/>
                  </a:lnTo>
                  <a:cubicBezTo>
                    <a:pt x="3853180" y="0"/>
                    <a:pt x="2242820" y="0"/>
                    <a:pt x="635000" y="0"/>
                  </a:cubicBezTo>
                  <a:lnTo>
                    <a:pt x="635000" y="178091"/>
                  </a:lnTo>
                  <a:cubicBezTo>
                    <a:pt x="571500" y="178091"/>
                    <a:pt x="444500" y="178091"/>
                    <a:pt x="381000" y="178091"/>
                  </a:cubicBezTo>
                  <a:lnTo>
                    <a:pt x="381000" y="356183"/>
                  </a:lnTo>
                  <a:lnTo>
                    <a:pt x="254000" y="356183"/>
                  </a:lnTo>
                  <a:lnTo>
                    <a:pt x="254000" y="534274"/>
                  </a:lnTo>
                  <a:lnTo>
                    <a:pt x="127000" y="534274"/>
                  </a:lnTo>
                  <a:cubicBezTo>
                    <a:pt x="127000" y="623320"/>
                    <a:pt x="127000" y="801411"/>
                    <a:pt x="127000" y="890457"/>
                  </a:cubicBezTo>
                  <a:lnTo>
                    <a:pt x="0" y="890457"/>
                  </a:lnTo>
                  <a:cubicBezTo>
                    <a:pt x="0" y="3264416"/>
                    <a:pt x="0" y="5640156"/>
                    <a:pt x="0" y="8014115"/>
                  </a:cubicBezTo>
                  <a:lnTo>
                    <a:pt x="127000" y="8014115"/>
                  </a:lnTo>
                  <a:cubicBezTo>
                    <a:pt x="127000" y="8103160"/>
                    <a:pt x="127000" y="8281252"/>
                    <a:pt x="127000" y="8370298"/>
                  </a:cubicBezTo>
                  <a:lnTo>
                    <a:pt x="254000" y="8370298"/>
                  </a:lnTo>
                  <a:lnTo>
                    <a:pt x="254000" y="8548389"/>
                  </a:lnTo>
                  <a:lnTo>
                    <a:pt x="381000" y="8548389"/>
                  </a:lnTo>
                  <a:lnTo>
                    <a:pt x="381000" y="8726481"/>
                  </a:lnTo>
                  <a:cubicBezTo>
                    <a:pt x="444500" y="8726481"/>
                    <a:pt x="571500" y="8726481"/>
                    <a:pt x="635000" y="8726481"/>
                  </a:cubicBezTo>
                  <a:lnTo>
                    <a:pt x="635000" y="8904572"/>
                  </a:lnTo>
                  <a:cubicBezTo>
                    <a:pt x="2242820" y="8904572"/>
                    <a:pt x="3853180" y="8904572"/>
                    <a:pt x="5461000" y="8904572"/>
                  </a:cubicBezTo>
                  <a:lnTo>
                    <a:pt x="5461000" y="8726481"/>
                  </a:lnTo>
                  <a:cubicBezTo>
                    <a:pt x="5524500" y="8726481"/>
                    <a:pt x="5651500" y="8726481"/>
                    <a:pt x="5715000" y="8726481"/>
                  </a:cubicBezTo>
                  <a:lnTo>
                    <a:pt x="5715000" y="8548389"/>
                  </a:lnTo>
                  <a:lnTo>
                    <a:pt x="5842000" y="8548389"/>
                  </a:lnTo>
                  <a:lnTo>
                    <a:pt x="5842000" y="8370298"/>
                  </a:lnTo>
                  <a:lnTo>
                    <a:pt x="5969000" y="8370298"/>
                  </a:lnTo>
                  <a:cubicBezTo>
                    <a:pt x="5969000" y="8281252"/>
                    <a:pt x="5969000" y="8103160"/>
                    <a:pt x="5969000" y="8014115"/>
                  </a:cubicBezTo>
                  <a:lnTo>
                    <a:pt x="6096000" y="8014115"/>
                  </a:lnTo>
                  <a:cubicBezTo>
                    <a:pt x="6096000" y="5640156"/>
                    <a:pt x="6096000" y="3264416"/>
                    <a:pt x="6096000" y="890457"/>
                  </a:cubicBezTo>
                  <a:lnTo>
                    <a:pt x="5969000" y="890457"/>
                  </a:lnTo>
                  <a:close/>
                </a:path>
              </a:pathLst>
            </a:custGeom>
            <a:blipFill>
              <a:blip r:embed="rId7"/>
              <a:stretch>
                <a:fillRect l="-59622" r="-59622"/>
              </a:stretch>
            </a:blipFill>
            <a:ln w="19050" cap="sq">
              <a:solidFill>
                <a:srgbClr val="96C5D3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3996742" y="1911092"/>
            <a:ext cx="10294516" cy="9581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45"/>
              </a:lnSpc>
            </a:pPr>
            <a:r>
              <a:rPr lang="en-US" sz="7658" b="1">
                <a:solidFill>
                  <a:srgbClr val="FFFFFF"/>
                </a:solidFill>
                <a:latin typeface="Tomorrow Bold"/>
                <a:ea typeface="Tomorrow Bold"/>
                <a:cs typeface="Tomorrow Bold"/>
                <a:sym typeface="Tomorrow Bold"/>
              </a:rPr>
              <a:t>DERIVED METRICS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315577" y="9419069"/>
            <a:ext cx="3656847" cy="2585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72"/>
              </a:lnSpc>
              <a:spcBef>
                <a:spcPct val="0"/>
              </a:spcBef>
            </a:pPr>
            <a:r>
              <a:rPr lang="en-US" sz="1480" spc="68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ALEXIA BURFORD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56636" y="9676030"/>
            <a:ext cx="448732" cy="3328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53"/>
              </a:lnSpc>
              <a:spcBef>
                <a:spcPct val="0"/>
              </a:spcBef>
            </a:pPr>
            <a:r>
              <a:rPr lang="en-US" sz="1895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05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798924" y="834709"/>
            <a:ext cx="2690152" cy="3403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65"/>
              </a:lnSpc>
              <a:spcBef>
                <a:spcPct val="0"/>
              </a:spcBef>
            </a:pPr>
            <a:r>
              <a:rPr lang="en-US" sz="1975" spc="55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DATA SCIENCE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234703" y="5091943"/>
            <a:ext cx="5078898" cy="23577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61651" lvl="1" indent="-180826" algn="l">
              <a:lnSpc>
                <a:spcPts val="2345"/>
              </a:lnSpc>
              <a:buFont typeface="Arial"/>
              <a:buChar char="•"/>
            </a:pPr>
            <a:r>
              <a:rPr lang="en-US" sz="1675" spc="46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Total Engagement: likes + shares + comments</a:t>
            </a:r>
          </a:p>
          <a:p>
            <a:pPr marL="361651" lvl="1" indent="-180826" algn="l">
              <a:lnSpc>
                <a:spcPts val="2345"/>
              </a:lnSpc>
              <a:buFont typeface="Arial"/>
              <a:buChar char="•"/>
            </a:pPr>
            <a:r>
              <a:rPr lang="en-US" sz="1675" spc="46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Engagement Rate: total engagement / views</a:t>
            </a:r>
          </a:p>
          <a:p>
            <a:pPr marL="361651" lvl="1" indent="-180826" algn="l">
              <a:lnSpc>
                <a:spcPts val="2345"/>
              </a:lnSpc>
              <a:buFont typeface="Arial"/>
              <a:buChar char="•"/>
            </a:pPr>
            <a:r>
              <a:rPr lang="en-US" sz="1675" spc="46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Engagement Level: categorized into low, medium, high using quantile-based grouping</a:t>
            </a:r>
          </a:p>
          <a:p>
            <a:pPr algn="l">
              <a:lnSpc>
                <a:spcPts val="2345"/>
              </a:lnSpc>
              <a:spcBef>
                <a:spcPct val="0"/>
              </a:spcBef>
            </a:pPr>
            <a:endParaRPr lang="en-US" sz="1675" spc="46">
              <a:solidFill>
                <a:srgbClr val="FFFFFF"/>
              </a:solidFill>
              <a:latin typeface="Tomorrow"/>
              <a:ea typeface="Tomorrow"/>
              <a:cs typeface="Tomorrow"/>
              <a:sym typeface="Tomorrow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2313752" y="5091943"/>
            <a:ext cx="5078898" cy="23577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61651" lvl="1" indent="-180826" algn="l">
              <a:lnSpc>
                <a:spcPts val="2345"/>
              </a:lnSpc>
              <a:buFont typeface="Arial"/>
              <a:buChar char="•"/>
            </a:pPr>
            <a:r>
              <a:rPr lang="en-US" sz="1675" spc="46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Total Engagement measures overall interaction beyond just views.</a:t>
            </a:r>
          </a:p>
          <a:p>
            <a:pPr marL="361651" lvl="1" indent="-180826" algn="l">
              <a:lnSpc>
                <a:spcPts val="2345"/>
              </a:lnSpc>
              <a:buFont typeface="Arial"/>
              <a:buChar char="•"/>
            </a:pPr>
            <a:r>
              <a:rPr lang="en-US" sz="1675" spc="46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Engagement Rate normalizes performance, showing how effective content is once seen.</a:t>
            </a:r>
          </a:p>
          <a:p>
            <a:pPr marL="361651" lvl="1" indent="-180826" algn="l">
              <a:lnSpc>
                <a:spcPts val="2345"/>
              </a:lnSpc>
              <a:buFont typeface="Arial"/>
              <a:buChar char="•"/>
            </a:pPr>
            <a:r>
              <a:rPr lang="en-US" sz="1675" spc="46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Engagement Levels help identify which posts can be considered truly viral.</a:t>
            </a:r>
          </a:p>
          <a:p>
            <a:pPr algn="l">
              <a:lnSpc>
                <a:spcPts val="2345"/>
              </a:lnSpc>
              <a:spcBef>
                <a:spcPct val="0"/>
              </a:spcBef>
            </a:pPr>
            <a:endParaRPr lang="en-US" sz="1675" spc="46">
              <a:solidFill>
                <a:srgbClr val="FFFFFF"/>
              </a:solidFill>
              <a:latin typeface="Tomorrow"/>
              <a:ea typeface="Tomorrow"/>
              <a:cs typeface="Tomorrow"/>
              <a:sym typeface="Tomorrow"/>
            </a:endParaRPr>
          </a:p>
        </p:txBody>
      </p:sp>
      <p:grpSp>
        <p:nvGrpSpPr>
          <p:cNvPr id="19" name="Group 19"/>
          <p:cNvGrpSpPr/>
          <p:nvPr/>
        </p:nvGrpSpPr>
        <p:grpSpPr>
          <a:xfrm>
            <a:off x="9520957" y="4376944"/>
            <a:ext cx="2452088" cy="3579059"/>
            <a:chOff x="0" y="0"/>
            <a:chExt cx="6096000" cy="8897702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6096000" cy="8897702"/>
            </a:xfrm>
            <a:custGeom>
              <a:avLst/>
              <a:gdLst/>
              <a:ahLst/>
              <a:cxnLst/>
              <a:rect l="l" t="t" r="r" b="b"/>
              <a:pathLst>
                <a:path w="6096000" h="8897702">
                  <a:moveTo>
                    <a:pt x="5969000" y="889770"/>
                  </a:moveTo>
                  <a:cubicBezTo>
                    <a:pt x="5969000" y="800793"/>
                    <a:pt x="5969000" y="622839"/>
                    <a:pt x="5969000" y="533862"/>
                  </a:cubicBezTo>
                  <a:lnTo>
                    <a:pt x="5842000" y="533862"/>
                  </a:lnTo>
                  <a:lnTo>
                    <a:pt x="5842000" y="355908"/>
                  </a:lnTo>
                  <a:lnTo>
                    <a:pt x="5715000" y="355908"/>
                  </a:lnTo>
                  <a:lnTo>
                    <a:pt x="5715000" y="177954"/>
                  </a:lnTo>
                  <a:cubicBezTo>
                    <a:pt x="5651500" y="177954"/>
                    <a:pt x="5524500" y="177954"/>
                    <a:pt x="5461000" y="177954"/>
                  </a:cubicBezTo>
                  <a:lnTo>
                    <a:pt x="5461000" y="0"/>
                  </a:lnTo>
                  <a:cubicBezTo>
                    <a:pt x="3853180" y="0"/>
                    <a:pt x="2242820" y="0"/>
                    <a:pt x="635000" y="0"/>
                  </a:cubicBezTo>
                  <a:lnTo>
                    <a:pt x="635000" y="177954"/>
                  </a:lnTo>
                  <a:cubicBezTo>
                    <a:pt x="571500" y="177954"/>
                    <a:pt x="444500" y="177954"/>
                    <a:pt x="381000" y="177954"/>
                  </a:cubicBezTo>
                  <a:lnTo>
                    <a:pt x="381000" y="355908"/>
                  </a:lnTo>
                  <a:lnTo>
                    <a:pt x="254000" y="355908"/>
                  </a:lnTo>
                  <a:lnTo>
                    <a:pt x="254000" y="533862"/>
                  </a:lnTo>
                  <a:lnTo>
                    <a:pt x="127000" y="533862"/>
                  </a:lnTo>
                  <a:cubicBezTo>
                    <a:pt x="127000" y="622839"/>
                    <a:pt x="127000" y="800793"/>
                    <a:pt x="127000" y="889770"/>
                  </a:cubicBezTo>
                  <a:lnTo>
                    <a:pt x="0" y="889770"/>
                  </a:lnTo>
                  <a:cubicBezTo>
                    <a:pt x="0" y="3261897"/>
                    <a:pt x="0" y="5635804"/>
                    <a:pt x="0" y="8007931"/>
                  </a:cubicBezTo>
                  <a:lnTo>
                    <a:pt x="127000" y="8007931"/>
                  </a:lnTo>
                  <a:cubicBezTo>
                    <a:pt x="127000" y="8096909"/>
                    <a:pt x="127000" y="8274862"/>
                    <a:pt x="127000" y="8363840"/>
                  </a:cubicBezTo>
                  <a:lnTo>
                    <a:pt x="254000" y="8363840"/>
                  </a:lnTo>
                  <a:lnTo>
                    <a:pt x="254000" y="8541793"/>
                  </a:lnTo>
                  <a:lnTo>
                    <a:pt x="381000" y="8541793"/>
                  </a:lnTo>
                  <a:lnTo>
                    <a:pt x="381000" y="8719748"/>
                  </a:lnTo>
                  <a:cubicBezTo>
                    <a:pt x="444500" y="8719748"/>
                    <a:pt x="571500" y="8719748"/>
                    <a:pt x="635000" y="8719748"/>
                  </a:cubicBezTo>
                  <a:lnTo>
                    <a:pt x="635000" y="8897702"/>
                  </a:lnTo>
                  <a:cubicBezTo>
                    <a:pt x="2242820" y="8897702"/>
                    <a:pt x="3853180" y="8897702"/>
                    <a:pt x="5461000" y="8897702"/>
                  </a:cubicBezTo>
                  <a:lnTo>
                    <a:pt x="5461000" y="8719748"/>
                  </a:lnTo>
                  <a:cubicBezTo>
                    <a:pt x="5524500" y="8719748"/>
                    <a:pt x="5651500" y="8719748"/>
                    <a:pt x="5715000" y="8719748"/>
                  </a:cubicBezTo>
                  <a:lnTo>
                    <a:pt x="5715000" y="8541793"/>
                  </a:lnTo>
                  <a:lnTo>
                    <a:pt x="5842000" y="8541793"/>
                  </a:lnTo>
                  <a:lnTo>
                    <a:pt x="5842000" y="8363840"/>
                  </a:lnTo>
                  <a:lnTo>
                    <a:pt x="5969000" y="8363840"/>
                  </a:lnTo>
                  <a:cubicBezTo>
                    <a:pt x="5969000" y="8274862"/>
                    <a:pt x="5969000" y="8096909"/>
                    <a:pt x="5969000" y="8007931"/>
                  </a:cubicBezTo>
                  <a:lnTo>
                    <a:pt x="6096000" y="8007931"/>
                  </a:lnTo>
                  <a:cubicBezTo>
                    <a:pt x="6096000" y="5635804"/>
                    <a:pt x="6096000" y="3261897"/>
                    <a:pt x="6096000" y="889770"/>
                  </a:cubicBezTo>
                  <a:lnTo>
                    <a:pt x="5969000" y="889770"/>
                  </a:lnTo>
                  <a:close/>
                </a:path>
              </a:pathLst>
            </a:custGeom>
            <a:blipFill>
              <a:blip r:embed="rId8"/>
              <a:stretch>
                <a:fillRect l="-59538" r="-59538"/>
              </a:stretch>
            </a:blipFill>
            <a:ln w="19050" cap="sq">
              <a:solidFill>
                <a:srgbClr val="96C5D3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4232509" y="4326555"/>
            <a:ext cx="3083067" cy="3333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25"/>
              </a:lnSpc>
              <a:spcBef>
                <a:spcPct val="0"/>
              </a:spcBef>
            </a:pPr>
            <a:r>
              <a:rPr lang="en-US" sz="1875" b="1" spc="52">
                <a:solidFill>
                  <a:srgbClr val="FFFFFF"/>
                </a:solidFill>
                <a:latin typeface="Tomorrow Bold"/>
                <a:ea typeface="Tomorrow Bold"/>
                <a:cs typeface="Tomorrow Bold"/>
                <a:sym typeface="Tomorrow Bold"/>
              </a:rPr>
              <a:t>CREATED METRICS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2321132" y="4326555"/>
            <a:ext cx="3083067" cy="3333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25"/>
              </a:lnSpc>
              <a:spcBef>
                <a:spcPct val="0"/>
              </a:spcBef>
            </a:pPr>
            <a:r>
              <a:rPr lang="en-US" sz="1875" b="1" spc="52">
                <a:solidFill>
                  <a:srgbClr val="FFFFFF"/>
                </a:solidFill>
                <a:latin typeface="Tomorrow Bold"/>
                <a:ea typeface="Tomorrow Bold"/>
                <a:cs typeface="Tomorrow Bold"/>
                <a:sym typeface="Tomorrow Bold"/>
              </a:rPr>
              <a:t>SIGNIFICANCE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-80920" y="0"/>
            <a:ext cx="18449839" cy="7545166"/>
            <a:chOff x="0" y="0"/>
            <a:chExt cx="4859217" cy="198720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59217" cy="1987204"/>
            </a:xfrm>
            <a:custGeom>
              <a:avLst/>
              <a:gdLst/>
              <a:ahLst/>
              <a:cxnLst/>
              <a:rect l="l" t="t" r="r" b="b"/>
              <a:pathLst>
                <a:path w="4859217" h="1987204">
                  <a:moveTo>
                    <a:pt x="0" y="0"/>
                  </a:moveTo>
                  <a:lnTo>
                    <a:pt x="4859217" y="0"/>
                  </a:lnTo>
                  <a:lnTo>
                    <a:pt x="4859217" y="1987204"/>
                  </a:lnTo>
                  <a:lnTo>
                    <a:pt x="0" y="1987204"/>
                  </a:lnTo>
                  <a:close/>
                </a:path>
              </a:pathLst>
            </a:custGeom>
            <a:gradFill rotWithShape="1">
              <a:gsLst>
                <a:gs pos="0">
                  <a:srgbClr val="060606">
                    <a:alpha val="100000"/>
                  </a:srgbClr>
                </a:gs>
                <a:gs pos="100000">
                  <a:srgbClr val="080808">
                    <a:alpha val="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59217" cy="20253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0" y="9457169"/>
            <a:ext cx="771504" cy="1659663"/>
            <a:chOff x="0" y="0"/>
            <a:chExt cx="203194" cy="43711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03194" cy="437113"/>
            </a:xfrm>
            <a:custGeom>
              <a:avLst/>
              <a:gdLst/>
              <a:ahLst/>
              <a:cxnLst/>
              <a:rect l="l" t="t" r="r" b="b"/>
              <a:pathLst>
                <a:path w="203194" h="437113">
                  <a:moveTo>
                    <a:pt x="0" y="0"/>
                  </a:moveTo>
                  <a:lnTo>
                    <a:pt x="203194" y="0"/>
                  </a:lnTo>
                  <a:lnTo>
                    <a:pt x="203194" y="437113"/>
                  </a:lnTo>
                  <a:lnTo>
                    <a:pt x="0" y="437113"/>
                  </a:lnTo>
                  <a:close/>
                </a:path>
              </a:pathLst>
            </a:custGeom>
            <a:gradFill rotWithShape="1">
              <a:gsLst>
                <a:gs pos="0">
                  <a:srgbClr val="585858">
                    <a:alpha val="100000"/>
                  </a:srgbClr>
                </a:gs>
                <a:gs pos="100000">
                  <a:srgbClr val="080808">
                    <a:alpha val="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203194" cy="4752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6758060" y="9362399"/>
            <a:ext cx="685327" cy="409950"/>
          </a:xfrm>
          <a:custGeom>
            <a:avLst/>
            <a:gdLst/>
            <a:ahLst/>
            <a:cxnLst/>
            <a:rect l="l" t="t" r="r" b="b"/>
            <a:pathLst>
              <a:path w="685327" h="409950">
                <a:moveTo>
                  <a:pt x="0" y="0"/>
                </a:moveTo>
                <a:lnTo>
                  <a:pt x="685327" y="0"/>
                </a:lnTo>
                <a:lnTo>
                  <a:pt x="685327" y="409950"/>
                </a:lnTo>
                <a:lnTo>
                  <a:pt x="0" y="4099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4557860" y="-1996888"/>
            <a:ext cx="6371069" cy="6371069"/>
          </a:xfrm>
          <a:custGeom>
            <a:avLst/>
            <a:gdLst/>
            <a:ahLst/>
            <a:cxnLst/>
            <a:rect l="l" t="t" r="r" b="b"/>
            <a:pathLst>
              <a:path w="6371069" h="6371069">
                <a:moveTo>
                  <a:pt x="0" y="0"/>
                </a:moveTo>
                <a:lnTo>
                  <a:pt x="6371068" y="0"/>
                </a:lnTo>
                <a:lnTo>
                  <a:pt x="6371068" y="6371068"/>
                </a:lnTo>
                <a:lnTo>
                  <a:pt x="0" y="63710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6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1748273" y="1951956"/>
            <a:ext cx="8636240" cy="9581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45"/>
              </a:lnSpc>
            </a:pPr>
            <a:r>
              <a:rPr lang="en-US" sz="7658" b="1">
                <a:solidFill>
                  <a:srgbClr val="FFFFFF"/>
                </a:solidFill>
                <a:latin typeface="Tomorrow Bold"/>
                <a:ea typeface="Tomorrow Bold"/>
                <a:cs typeface="Tomorrow Bold"/>
                <a:sym typeface="Tomorrow Bold"/>
              </a:rPr>
              <a:t>VISUAL 1: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315577" y="9419069"/>
            <a:ext cx="3656847" cy="2585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72"/>
              </a:lnSpc>
              <a:spcBef>
                <a:spcPct val="0"/>
              </a:spcBef>
            </a:pPr>
            <a:r>
              <a:rPr lang="en-US" sz="1480" spc="68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ALEXIA BURFORD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56636" y="9676030"/>
            <a:ext cx="448732" cy="3328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53"/>
              </a:lnSpc>
              <a:spcBef>
                <a:spcPct val="0"/>
              </a:spcBef>
            </a:pPr>
            <a:r>
              <a:rPr lang="en-US" sz="1895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07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798924" y="834709"/>
            <a:ext cx="2690152" cy="3403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65"/>
              </a:lnSpc>
              <a:spcBef>
                <a:spcPct val="0"/>
              </a:spcBef>
            </a:pPr>
            <a:r>
              <a:rPr lang="en-US" sz="1975" spc="55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DATA SCIENCE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230754" y="4466629"/>
            <a:ext cx="8739476" cy="23577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61651" lvl="1" indent="-180826" algn="l">
              <a:lnSpc>
                <a:spcPts val="2345"/>
              </a:lnSpc>
              <a:buFont typeface="Arial"/>
              <a:buChar char="•"/>
            </a:pPr>
            <a:r>
              <a:rPr lang="en-US" sz="1675" spc="46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Viral hashtags usually relate to:</a:t>
            </a:r>
          </a:p>
          <a:p>
            <a:pPr marL="361651" lvl="1" indent="-180826" algn="l">
              <a:lnSpc>
                <a:spcPts val="2345"/>
              </a:lnSpc>
              <a:buFont typeface="Arial"/>
              <a:buChar char="•"/>
            </a:pPr>
            <a:r>
              <a:rPr lang="en-US" sz="1675" spc="46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Pop culture trends</a:t>
            </a:r>
          </a:p>
          <a:p>
            <a:pPr marL="361651" lvl="1" indent="-180826" algn="l">
              <a:lnSpc>
                <a:spcPts val="2345"/>
              </a:lnSpc>
              <a:buFont typeface="Arial"/>
              <a:buChar char="•"/>
            </a:pPr>
            <a:r>
              <a:rPr lang="en-US" sz="1675" spc="46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Memes or challenges</a:t>
            </a:r>
          </a:p>
          <a:p>
            <a:pPr marL="361651" lvl="1" indent="-180826" algn="l">
              <a:lnSpc>
                <a:spcPts val="2345"/>
              </a:lnSpc>
              <a:buFont typeface="Arial"/>
              <a:buChar char="•"/>
            </a:pPr>
            <a:r>
              <a:rPr lang="en-US" sz="1675" spc="46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Music and audio snippets</a:t>
            </a:r>
          </a:p>
          <a:p>
            <a:pPr marL="361651" lvl="1" indent="-180826" algn="l">
              <a:lnSpc>
                <a:spcPts val="2345"/>
              </a:lnSpc>
              <a:buFont typeface="Arial"/>
              <a:buChar char="•"/>
            </a:pPr>
            <a:r>
              <a:rPr lang="en-US" sz="1675" spc="46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Entertainment or celebrity topics</a:t>
            </a:r>
          </a:p>
          <a:p>
            <a:pPr marL="361651" lvl="1" indent="-180826" algn="l">
              <a:lnSpc>
                <a:spcPts val="2345"/>
              </a:lnSpc>
              <a:buFont typeface="Arial"/>
              <a:buChar char="•"/>
            </a:pPr>
            <a:r>
              <a:rPr lang="en-US" sz="1675" spc="46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Top 10 hashtags appear frequently across multiple platforms.</a:t>
            </a:r>
          </a:p>
          <a:p>
            <a:pPr marL="361651" lvl="1" indent="-180826" algn="l">
              <a:lnSpc>
                <a:spcPts val="2345"/>
              </a:lnSpc>
              <a:buFont typeface="Arial"/>
              <a:buChar char="•"/>
            </a:pPr>
            <a:r>
              <a:rPr lang="en-US" sz="1675" spc="46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Posts using these hashtags typically show noticeably higher interactions.</a:t>
            </a:r>
          </a:p>
          <a:p>
            <a:pPr algn="l">
              <a:lnSpc>
                <a:spcPts val="2345"/>
              </a:lnSpc>
              <a:spcBef>
                <a:spcPct val="0"/>
              </a:spcBef>
            </a:pPr>
            <a:endParaRPr lang="en-US" sz="1675" spc="46">
              <a:solidFill>
                <a:srgbClr val="FFFFFF"/>
              </a:solidFill>
              <a:latin typeface="Tomorrow"/>
              <a:ea typeface="Tomorrow"/>
              <a:cs typeface="Tomorrow"/>
              <a:sym typeface="Tomorrow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2228561" y="4017265"/>
            <a:ext cx="6578835" cy="3333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25"/>
              </a:lnSpc>
              <a:spcBef>
                <a:spcPct val="0"/>
              </a:spcBef>
            </a:pPr>
            <a:r>
              <a:rPr lang="en-US" sz="1875" b="1" spc="52">
                <a:solidFill>
                  <a:srgbClr val="FFFFFF"/>
                </a:solidFill>
                <a:latin typeface="Tomorrow Bold"/>
                <a:ea typeface="Tomorrow Bold"/>
                <a:cs typeface="Tomorrow Bold"/>
                <a:sym typeface="Tomorrow Bold"/>
              </a:rPr>
              <a:t>KEY INSIGHTS 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232948" y="7265622"/>
            <a:ext cx="8739476" cy="11766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61651" lvl="1" indent="-180826" algn="l">
              <a:lnSpc>
                <a:spcPts val="2345"/>
              </a:lnSpc>
              <a:buFont typeface="Arial"/>
              <a:buChar char="•"/>
            </a:pPr>
            <a:r>
              <a:rPr lang="en-US" sz="1675" spc="46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Hashtags act as discovery tools.</a:t>
            </a:r>
          </a:p>
          <a:p>
            <a:pPr marL="361651" lvl="1" indent="-180826" algn="l">
              <a:lnSpc>
                <a:spcPts val="2345"/>
              </a:lnSpc>
              <a:buFont typeface="Arial"/>
              <a:buChar char="•"/>
            </a:pPr>
            <a:r>
              <a:rPr lang="en-US" sz="1675" spc="46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Frequent tags reveal what dominates online conversations.</a:t>
            </a:r>
          </a:p>
          <a:p>
            <a:pPr marL="361651" lvl="1" indent="-180826" algn="l">
              <a:lnSpc>
                <a:spcPts val="2345"/>
              </a:lnSpc>
              <a:buFont typeface="Arial"/>
              <a:buChar char="•"/>
            </a:pPr>
            <a:r>
              <a:rPr lang="en-US" sz="1675" spc="46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Using trending hashtags increases visibility and reach.</a:t>
            </a:r>
          </a:p>
          <a:p>
            <a:pPr algn="l">
              <a:lnSpc>
                <a:spcPts val="2345"/>
              </a:lnSpc>
              <a:spcBef>
                <a:spcPct val="0"/>
              </a:spcBef>
            </a:pPr>
            <a:endParaRPr lang="en-US" sz="1675" spc="46">
              <a:solidFill>
                <a:srgbClr val="FFFFFF"/>
              </a:solidFill>
              <a:latin typeface="Tomorrow"/>
              <a:ea typeface="Tomorrow"/>
              <a:cs typeface="Tomorrow"/>
              <a:sym typeface="Tomorrow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2228561" y="6817949"/>
            <a:ext cx="6578835" cy="3333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25"/>
              </a:lnSpc>
              <a:spcBef>
                <a:spcPct val="0"/>
              </a:spcBef>
            </a:pPr>
            <a:r>
              <a:rPr lang="en-US" sz="1875" b="1" spc="52">
                <a:solidFill>
                  <a:srgbClr val="FFFFFF"/>
                </a:solidFill>
                <a:latin typeface="Tomorrow Bold"/>
                <a:ea typeface="Tomorrow Bold"/>
                <a:cs typeface="Tomorrow Bold"/>
                <a:sym typeface="Tomorrow Bold"/>
              </a:rPr>
              <a:t>INTERPRETATION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1739694" y="4064890"/>
            <a:ext cx="385752" cy="387433"/>
            <a:chOff x="0" y="0"/>
            <a:chExt cx="101597" cy="10204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01597" cy="102040"/>
            </a:xfrm>
            <a:custGeom>
              <a:avLst/>
              <a:gdLst/>
              <a:ahLst/>
              <a:cxnLst/>
              <a:rect l="l" t="t" r="r" b="b"/>
              <a:pathLst>
                <a:path w="101597" h="102040">
                  <a:moveTo>
                    <a:pt x="0" y="0"/>
                  </a:moveTo>
                  <a:lnTo>
                    <a:pt x="101597" y="0"/>
                  </a:lnTo>
                  <a:lnTo>
                    <a:pt x="101597" y="102040"/>
                  </a:lnTo>
                  <a:lnTo>
                    <a:pt x="0" y="102040"/>
                  </a:lnTo>
                  <a:close/>
                </a:path>
              </a:pathLst>
            </a:custGeom>
            <a:gradFill rotWithShape="1">
              <a:gsLst>
                <a:gs pos="0">
                  <a:srgbClr val="585858">
                    <a:alpha val="100000"/>
                  </a:srgbClr>
                </a:gs>
                <a:gs pos="100000">
                  <a:srgbClr val="080808">
                    <a:alpha val="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101597" cy="1401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739694" y="6865574"/>
            <a:ext cx="385752" cy="387433"/>
            <a:chOff x="0" y="0"/>
            <a:chExt cx="101597" cy="10204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01597" cy="102040"/>
            </a:xfrm>
            <a:custGeom>
              <a:avLst/>
              <a:gdLst/>
              <a:ahLst/>
              <a:cxnLst/>
              <a:rect l="l" t="t" r="r" b="b"/>
              <a:pathLst>
                <a:path w="101597" h="102040">
                  <a:moveTo>
                    <a:pt x="0" y="0"/>
                  </a:moveTo>
                  <a:lnTo>
                    <a:pt x="101597" y="0"/>
                  </a:lnTo>
                  <a:lnTo>
                    <a:pt x="101597" y="102040"/>
                  </a:lnTo>
                  <a:lnTo>
                    <a:pt x="0" y="102040"/>
                  </a:lnTo>
                  <a:close/>
                </a:path>
              </a:pathLst>
            </a:custGeom>
            <a:gradFill rotWithShape="1">
              <a:gsLst>
                <a:gs pos="0">
                  <a:srgbClr val="585858">
                    <a:alpha val="100000"/>
                  </a:srgbClr>
                </a:gs>
                <a:gs pos="100000">
                  <a:srgbClr val="080808">
                    <a:alpha val="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-38100"/>
              <a:ext cx="101597" cy="1401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1468149" y="1751931"/>
            <a:ext cx="5708650" cy="6484695"/>
            <a:chOff x="0" y="0"/>
            <a:chExt cx="9541823" cy="10838958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9541822" cy="10838958"/>
            </a:xfrm>
            <a:custGeom>
              <a:avLst/>
              <a:gdLst/>
              <a:ahLst/>
              <a:cxnLst/>
              <a:rect l="l" t="t" r="r" b="b"/>
              <a:pathLst>
                <a:path w="9541822" h="10838958">
                  <a:moveTo>
                    <a:pt x="9343034" y="1083896"/>
                  </a:moveTo>
                  <a:cubicBezTo>
                    <a:pt x="9343034" y="975506"/>
                    <a:pt x="9343034" y="758727"/>
                    <a:pt x="9343034" y="650337"/>
                  </a:cubicBezTo>
                  <a:lnTo>
                    <a:pt x="9144246" y="650337"/>
                  </a:lnTo>
                  <a:lnTo>
                    <a:pt x="9144246" y="433558"/>
                  </a:lnTo>
                  <a:lnTo>
                    <a:pt x="8945459" y="433558"/>
                  </a:lnTo>
                  <a:lnTo>
                    <a:pt x="8945459" y="216779"/>
                  </a:lnTo>
                  <a:cubicBezTo>
                    <a:pt x="8846065" y="216779"/>
                    <a:pt x="8647277" y="216779"/>
                    <a:pt x="8547883" y="216779"/>
                  </a:cubicBezTo>
                  <a:lnTo>
                    <a:pt x="8547883" y="0"/>
                  </a:lnTo>
                  <a:cubicBezTo>
                    <a:pt x="6031227" y="0"/>
                    <a:pt x="3510596" y="0"/>
                    <a:pt x="993940" y="0"/>
                  </a:cubicBezTo>
                  <a:lnTo>
                    <a:pt x="993940" y="216779"/>
                  </a:lnTo>
                  <a:cubicBezTo>
                    <a:pt x="894546" y="216779"/>
                    <a:pt x="695758" y="216779"/>
                    <a:pt x="596364" y="216779"/>
                  </a:cubicBezTo>
                  <a:lnTo>
                    <a:pt x="596364" y="433558"/>
                  </a:lnTo>
                  <a:lnTo>
                    <a:pt x="397576" y="433558"/>
                  </a:lnTo>
                  <a:lnTo>
                    <a:pt x="397576" y="650337"/>
                  </a:lnTo>
                  <a:lnTo>
                    <a:pt x="198788" y="650337"/>
                  </a:lnTo>
                  <a:cubicBezTo>
                    <a:pt x="198788" y="758727"/>
                    <a:pt x="198788" y="975506"/>
                    <a:pt x="198788" y="1083896"/>
                  </a:cubicBezTo>
                  <a:lnTo>
                    <a:pt x="0" y="1083896"/>
                  </a:lnTo>
                  <a:cubicBezTo>
                    <a:pt x="0" y="3973562"/>
                    <a:pt x="0" y="6865396"/>
                    <a:pt x="0" y="9755062"/>
                  </a:cubicBezTo>
                  <a:lnTo>
                    <a:pt x="198788" y="9755062"/>
                  </a:lnTo>
                  <a:cubicBezTo>
                    <a:pt x="198788" y="9863452"/>
                    <a:pt x="198788" y="10080231"/>
                    <a:pt x="198788" y="10188621"/>
                  </a:cubicBezTo>
                  <a:lnTo>
                    <a:pt x="397576" y="10188621"/>
                  </a:lnTo>
                  <a:lnTo>
                    <a:pt x="397576" y="10405400"/>
                  </a:lnTo>
                  <a:lnTo>
                    <a:pt x="596364" y="10405400"/>
                  </a:lnTo>
                  <a:lnTo>
                    <a:pt x="596364" y="10622179"/>
                  </a:lnTo>
                  <a:cubicBezTo>
                    <a:pt x="695758" y="10622179"/>
                    <a:pt x="894546" y="10622179"/>
                    <a:pt x="993940" y="10622179"/>
                  </a:cubicBezTo>
                  <a:lnTo>
                    <a:pt x="993940" y="10838958"/>
                  </a:lnTo>
                  <a:cubicBezTo>
                    <a:pt x="3510596" y="10838958"/>
                    <a:pt x="6031227" y="10838958"/>
                    <a:pt x="8547883" y="10838958"/>
                  </a:cubicBezTo>
                  <a:lnTo>
                    <a:pt x="8547883" y="10622179"/>
                  </a:lnTo>
                  <a:cubicBezTo>
                    <a:pt x="8647277" y="10622179"/>
                    <a:pt x="8846065" y="10622179"/>
                    <a:pt x="8945459" y="10622179"/>
                  </a:cubicBezTo>
                  <a:lnTo>
                    <a:pt x="8945459" y="10405400"/>
                  </a:lnTo>
                  <a:lnTo>
                    <a:pt x="9144246" y="10405400"/>
                  </a:lnTo>
                  <a:lnTo>
                    <a:pt x="9144246" y="10188621"/>
                  </a:lnTo>
                  <a:lnTo>
                    <a:pt x="9343034" y="10188621"/>
                  </a:lnTo>
                  <a:cubicBezTo>
                    <a:pt x="9343034" y="10080231"/>
                    <a:pt x="9343034" y="9863452"/>
                    <a:pt x="9343034" y="9755062"/>
                  </a:cubicBezTo>
                  <a:lnTo>
                    <a:pt x="9541822" y="9755062"/>
                  </a:lnTo>
                  <a:cubicBezTo>
                    <a:pt x="9541822" y="6865396"/>
                    <a:pt x="9541822" y="3973562"/>
                    <a:pt x="9541822" y="1083896"/>
                  </a:cubicBezTo>
                  <a:lnTo>
                    <a:pt x="9343034" y="1083896"/>
                  </a:lnTo>
                  <a:close/>
                </a:path>
              </a:pathLst>
            </a:custGeom>
            <a:blipFill>
              <a:blip r:embed="rId7"/>
              <a:stretch>
                <a:fillRect r="-71787"/>
              </a:stretch>
            </a:blipFill>
            <a:ln w="19050" cap="sq">
              <a:solidFill>
                <a:srgbClr val="96C5D3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1748273" y="3033919"/>
            <a:ext cx="8636240" cy="5978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77"/>
              </a:lnSpc>
            </a:pPr>
            <a:r>
              <a:rPr lang="en-US" sz="4758" b="1">
                <a:solidFill>
                  <a:srgbClr val="FFFFFF"/>
                </a:solidFill>
                <a:latin typeface="Tomorrow Bold"/>
                <a:ea typeface="Tomorrow Bold"/>
                <a:cs typeface="Tomorrow Bold"/>
                <a:sym typeface="Tomorrow Bold"/>
              </a:rPr>
              <a:t>TOP 10 HASHTAGS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2621769" y="8362276"/>
            <a:ext cx="3401410" cy="10001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25"/>
              </a:lnSpc>
              <a:spcBef>
                <a:spcPct val="0"/>
              </a:spcBef>
            </a:pPr>
            <a:r>
              <a:rPr lang="en-US" sz="1875" b="1" spc="52">
                <a:solidFill>
                  <a:srgbClr val="FFFFFF"/>
                </a:solidFill>
                <a:latin typeface="Tomorrow Bold"/>
                <a:ea typeface="Tomorrow Bold"/>
                <a:cs typeface="Tomorrow Bold"/>
                <a:sym typeface="Tomorrow Bold"/>
              </a:rPr>
              <a:t>RESULTS IN CODE SHOW ‘NO HASHTAG COLUMNS’ FOUND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-80920" y="0"/>
            <a:ext cx="18449839" cy="7545166"/>
            <a:chOff x="0" y="0"/>
            <a:chExt cx="4859217" cy="198720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59217" cy="1987204"/>
            </a:xfrm>
            <a:custGeom>
              <a:avLst/>
              <a:gdLst/>
              <a:ahLst/>
              <a:cxnLst/>
              <a:rect l="l" t="t" r="r" b="b"/>
              <a:pathLst>
                <a:path w="4859217" h="1987204">
                  <a:moveTo>
                    <a:pt x="0" y="0"/>
                  </a:moveTo>
                  <a:lnTo>
                    <a:pt x="4859217" y="0"/>
                  </a:lnTo>
                  <a:lnTo>
                    <a:pt x="4859217" y="1987204"/>
                  </a:lnTo>
                  <a:lnTo>
                    <a:pt x="0" y="1987204"/>
                  </a:lnTo>
                  <a:close/>
                </a:path>
              </a:pathLst>
            </a:custGeom>
            <a:gradFill rotWithShape="1">
              <a:gsLst>
                <a:gs pos="0">
                  <a:srgbClr val="060606">
                    <a:alpha val="100000"/>
                  </a:srgbClr>
                </a:gs>
                <a:gs pos="100000">
                  <a:srgbClr val="080808">
                    <a:alpha val="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59217" cy="20253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0" y="9457169"/>
            <a:ext cx="771504" cy="1659663"/>
            <a:chOff x="0" y="0"/>
            <a:chExt cx="203194" cy="43711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03194" cy="437113"/>
            </a:xfrm>
            <a:custGeom>
              <a:avLst/>
              <a:gdLst/>
              <a:ahLst/>
              <a:cxnLst/>
              <a:rect l="l" t="t" r="r" b="b"/>
              <a:pathLst>
                <a:path w="203194" h="437113">
                  <a:moveTo>
                    <a:pt x="0" y="0"/>
                  </a:moveTo>
                  <a:lnTo>
                    <a:pt x="203194" y="0"/>
                  </a:lnTo>
                  <a:lnTo>
                    <a:pt x="203194" y="437113"/>
                  </a:lnTo>
                  <a:lnTo>
                    <a:pt x="0" y="437113"/>
                  </a:lnTo>
                  <a:close/>
                </a:path>
              </a:pathLst>
            </a:custGeom>
            <a:gradFill rotWithShape="1">
              <a:gsLst>
                <a:gs pos="0">
                  <a:srgbClr val="585858">
                    <a:alpha val="100000"/>
                  </a:srgbClr>
                </a:gs>
                <a:gs pos="100000">
                  <a:srgbClr val="080808">
                    <a:alpha val="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203194" cy="4752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6758060" y="9362399"/>
            <a:ext cx="685327" cy="409950"/>
          </a:xfrm>
          <a:custGeom>
            <a:avLst/>
            <a:gdLst/>
            <a:ahLst/>
            <a:cxnLst/>
            <a:rect l="l" t="t" r="r" b="b"/>
            <a:pathLst>
              <a:path w="685327" h="409950">
                <a:moveTo>
                  <a:pt x="0" y="0"/>
                </a:moveTo>
                <a:lnTo>
                  <a:pt x="685327" y="0"/>
                </a:lnTo>
                <a:lnTo>
                  <a:pt x="685327" y="409950"/>
                </a:lnTo>
                <a:lnTo>
                  <a:pt x="0" y="4099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4557860" y="-1996888"/>
            <a:ext cx="6371069" cy="6371069"/>
          </a:xfrm>
          <a:custGeom>
            <a:avLst/>
            <a:gdLst/>
            <a:ahLst/>
            <a:cxnLst/>
            <a:rect l="l" t="t" r="r" b="b"/>
            <a:pathLst>
              <a:path w="6371069" h="6371069">
                <a:moveTo>
                  <a:pt x="0" y="0"/>
                </a:moveTo>
                <a:lnTo>
                  <a:pt x="6371068" y="0"/>
                </a:lnTo>
                <a:lnTo>
                  <a:pt x="6371068" y="6371068"/>
                </a:lnTo>
                <a:lnTo>
                  <a:pt x="0" y="63710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6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1" name="Group 11"/>
          <p:cNvGrpSpPr/>
          <p:nvPr/>
        </p:nvGrpSpPr>
        <p:grpSpPr>
          <a:xfrm>
            <a:off x="8121820" y="3986747"/>
            <a:ext cx="385752" cy="387433"/>
            <a:chOff x="0" y="0"/>
            <a:chExt cx="101597" cy="10204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01597" cy="102040"/>
            </a:xfrm>
            <a:custGeom>
              <a:avLst/>
              <a:gdLst/>
              <a:ahLst/>
              <a:cxnLst/>
              <a:rect l="l" t="t" r="r" b="b"/>
              <a:pathLst>
                <a:path w="101597" h="102040">
                  <a:moveTo>
                    <a:pt x="0" y="0"/>
                  </a:moveTo>
                  <a:lnTo>
                    <a:pt x="101597" y="0"/>
                  </a:lnTo>
                  <a:lnTo>
                    <a:pt x="101597" y="102040"/>
                  </a:lnTo>
                  <a:lnTo>
                    <a:pt x="0" y="102040"/>
                  </a:lnTo>
                  <a:close/>
                </a:path>
              </a:pathLst>
            </a:custGeom>
            <a:gradFill rotWithShape="1">
              <a:gsLst>
                <a:gs pos="0">
                  <a:srgbClr val="585858">
                    <a:alpha val="100000"/>
                  </a:srgbClr>
                </a:gs>
                <a:gs pos="100000">
                  <a:srgbClr val="080808">
                    <a:alpha val="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101597" cy="1401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8121820" y="6479886"/>
            <a:ext cx="385752" cy="387433"/>
            <a:chOff x="0" y="0"/>
            <a:chExt cx="101597" cy="10204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01597" cy="102040"/>
            </a:xfrm>
            <a:custGeom>
              <a:avLst/>
              <a:gdLst/>
              <a:ahLst/>
              <a:cxnLst/>
              <a:rect l="l" t="t" r="r" b="b"/>
              <a:pathLst>
                <a:path w="101597" h="102040">
                  <a:moveTo>
                    <a:pt x="0" y="0"/>
                  </a:moveTo>
                  <a:lnTo>
                    <a:pt x="101597" y="0"/>
                  </a:lnTo>
                  <a:lnTo>
                    <a:pt x="101597" y="102040"/>
                  </a:lnTo>
                  <a:lnTo>
                    <a:pt x="0" y="102040"/>
                  </a:lnTo>
                  <a:close/>
                </a:path>
              </a:pathLst>
            </a:custGeom>
            <a:gradFill rotWithShape="1">
              <a:gsLst>
                <a:gs pos="0">
                  <a:srgbClr val="585858">
                    <a:alpha val="100000"/>
                  </a:srgbClr>
                </a:gs>
                <a:gs pos="100000">
                  <a:srgbClr val="080808">
                    <a:alpha val="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101597" cy="1401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2102909" y="1751931"/>
            <a:ext cx="5534568" cy="5652133"/>
            <a:chOff x="0" y="0"/>
            <a:chExt cx="6217920" cy="63500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6215380" cy="6350000"/>
            </a:xfrm>
            <a:custGeom>
              <a:avLst/>
              <a:gdLst/>
              <a:ahLst/>
              <a:cxnLst/>
              <a:rect l="l" t="t" r="r" b="b"/>
              <a:pathLst>
                <a:path w="6215380" h="6350000">
                  <a:moveTo>
                    <a:pt x="6085840" y="1851660"/>
                  </a:moveTo>
                  <a:lnTo>
                    <a:pt x="6085840" y="1719580"/>
                  </a:lnTo>
                  <a:lnTo>
                    <a:pt x="5953760" y="1719580"/>
                  </a:lnTo>
                  <a:lnTo>
                    <a:pt x="5953760" y="1587500"/>
                  </a:lnTo>
                  <a:lnTo>
                    <a:pt x="5821680" y="1587500"/>
                  </a:lnTo>
                  <a:lnTo>
                    <a:pt x="5821680" y="1455420"/>
                  </a:lnTo>
                  <a:lnTo>
                    <a:pt x="5689600" y="1455420"/>
                  </a:lnTo>
                  <a:lnTo>
                    <a:pt x="5689600" y="1323340"/>
                  </a:lnTo>
                  <a:lnTo>
                    <a:pt x="5557520" y="1323340"/>
                  </a:lnTo>
                  <a:lnTo>
                    <a:pt x="5557520" y="1189990"/>
                  </a:lnTo>
                  <a:lnTo>
                    <a:pt x="5425440" y="1189990"/>
                  </a:lnTo>
                  <a:lnTo>
                    <a:pt x="5425440" y="1057910"/>
                  </a:lnTo>
                  <a:lnTo>
                    <a:pt x="5293360" y="1057910"/>
                  </a:lnTo>
                  <a:lnTo>
                    <a:pt x="5293360" y="925830"/>
                  </a:lnTo>
                  <a:lnTo>
                    <a:pt x="5161280" y="925830"/>
                  </a:lnTo>
                  <a:lnTo>
                    <a:pt x="5161280" y="793750"/>
                  </a:lnTo>
                  <a:lnTo>
                    <a:pt x="5029200" y="793750"/>
                  </a:lnTo>
                  <a:lnTo>
                    <a:pt x="5029200" y="661670"/>
                  </a:lnTo>
                  <a:lnTo>
                    <a:pt x="4897120" y="661670"/>
                  </a:lnTo>
                  <a:lnTo>
                    <a:pt x="4897120" y="529590"/>
                  </a:lnTo>
                  <a:lnTo>
                    <a:pt x="4762500" y="529590"/>
                  </a:lnTo>
                  <a:lnTo>
                    <a:pt x="4762500" y="397510"/>
                  </a:lnTo>
                  <a:lnTo>
                    <a:pt x="4630420" y="397510"/>
                  </a:lnTo>
                  <a:lnTo>
                    <a:pt x="4630420" y="264160"/>
                  </a:lnTo>
                  <a:lnTo>
                    <a:pt x="4498340" y="264160"/>
                  </a:lnTo>
                  <a:lnTo>
                    <a:pt x="4498340" y="132080"/>
                  </a:lnTo>
                  <a:lnTo>
                    <a:pt x="4366260" y="132080"/>
                  </a:lnTo>
                  <a:lnTo>
                    <a:pt x="4366260" y="0"/>
                  </a:lnTo>
                  <a:cubicBezTo>
                    <a:pt x="3530600" y="0"/>
                    <a:pt x="2688590" y="0"/>
                    <a:pt x="1852930" y="0"/>
                  </a:cubicBezTo>
                  <a:lnTo>
                    <a:pt x="1852930" y="132080"/>
                  </a:lnTo>
                  <a:lnTo>
                    <a:pt x="1720850" y="132080"/>
                  </a:lnTo>
                  <a:lnTo>
                    <a:pt x="1720850" y="264160"/>
                  </a:lnTo>
                  <a:lnTo>
                    <a:pt x="1587500" y="264160"/>
                  </a:lnTo>
                  <a:lnTo>
                    <a:pt x="1587500" y="396240"/>
                  </a:lnTo>
                  <a:lnTo>
                    <a:pt x="1455420" y="396240"/>
                  </a:lnTo>
                  <a:lnTo>
                    <a:pt x="1455420" y="528320"/>
                  </a:lnTo>
                  <a:lnTo>
                    <a:pt x="1323340" y="528320"/>
                  </a:lnTo>
                  <a:lnTo>
                    <a:pt x="1323340" y="660400"/>
                  </a:lnTo>
                  <a:lnTo>
                    <a:pt x="1189990" y="660400"/>
                  </a:lnTo>
                  <a:lnTo>
                    <a:pt x="1189990" y="792480"/>
                  </a:lnTo>
                  <a:lnTo>
                    <a:pt x="1057910" y="792480"/>
                  </a:lnTo>
                  <a:lnTo>
                    <a:pt x="1057910" y="924560"/>
                  </a:lnTo>
                  <a:lnTo>
                    <a:pt x="925830" y="924560"/>
                  </a:lnTo>
                  <a:lnTo>
                    <a:pt x="925830" y="1056640"/>
                  </a:lnTo>
                  <a:lnTo>
                    <a:pt x="793750" y="1056640"/>
                  </a:lnTo>
                  <a:lnTo>
                    <a:pt x="793750" y="1188720"/>
                  </a:lnTo>
                  <a:lnTo>
                    <a:pt x="661670" y="1188720"/>
                  </a:lnTo>
                  <a:lnTo>
                    <a:pt x="661670" y="1320800"/>
                  </a:lnTo>
                  <a:lnTo>
                    <a:pt x="529590" y="1320800"/>
                  </a:lnTo>
                  <a:lnTo>
                    <a:pt x="529590" y="1452880"/>
                  </a:lnTo>
                  <a:lnTo>
                    <a:pt x="397510" y="1452880"/>
                  </a:lnTo>
                  <a:lnTo>
                    <a:pt x="397510" y="1587500"/>
                  </a:lnTo>
                  <a:lnTo>
                    <a:pt x="264160" y="1587500"/>
                  </a:lnTo>
                  <a:lnTo>
                    <a:pt x="264160" y="1719580"/>
                  </a:lnTo>
                  <a:lnTo>
                    <a:pt x="132080" y="1719580"/>
                  </a:lnTo>
                  <a:lnTo>
                    <a:pt x="132080" y="1851660"/>
                  </a:lnTo>
                  <a:lnTo>
                    <a:pt x="0" y="1851660"/>
                  </a:lnTo>
                  <a:cubicBezTo>
                    <a:pt x="0" y="2731770"/>
                    <a:pt x="0" y="3618230"/>
                    <a:pt x="0" y="4497070"/>
                  </a:cubicBezTo>
                  <a:lnTo>
                    <a:pt x="132080" y="4497070"/>
                  </a:lnTo>
                  <a:lnTo>
                    <a:pt x="132080" y="4629150"/>
                  </a:lnTo>
                  <a:lnTo>
                    <a:pt x="264160" y="4629150"/>
                  </a:lnTo>
                  <a:lnTo>
                    <a:pt x="264160" y="4762500"/>
                  </a:lnTo>
                  <a:lnTo>
                    <a:pt x="396240" y="4762500"/>
                  </a:lnTo>
                  <a:lnTo>
                    <a:pt x="396240" y="4894580"/>
                  </a:lnTo>
                  <a:lnTo>
                    <a:pt x="528320" y="4894580"/>
                  </a:lnTo>
                  <a:lnTo>
                    <a:pt x="528320" y="5026660"/>
                  </a:lnTo>
                  <a:lnTo>
                    <a:pt x="660400" y="5026660"/>
                  </a:lnTo>
                  <a:lnTo>
                    <a:pt x="660400" y="5158740"/>
                  </a:lnTo>
                  <a:lnTo>
                    <a:pt x="792480" y="5158740"/>
                  </a:lnTo>
                  <a:lnTo>
                    <a:pt x="792480" y="5290820"/>
                  </a:lnTo>
                  <a:lnTo>
                    <a:pt x="924560" y="5290820"/>
                  </a:lnTo>
                  <a:lnTo>
                    <a:pt x="924560" y="5422900"/>
                  </a:lnTo>
                  <a:lnTo>
                    <a:pt x="1056640" y="5422900"/>
                  </a:lnTo>
                  <a:lnTo>
                    <a:pt x="1056640" y="5554980"/>
                  </a:lnTo>
                  <a:lnTo>
                    <a:pt x="1188720" y="5554980"/>
                  </a:lnTo>
                  <a:lnTo>
                    <a:pt x="1188720" y="5687060"/>
                  </a:lnTo>
                  <a:lnTo>
                    <a:pt x="1320800" y="5687060"/>
                  </a:lnTo>
                  <a:lnTo>
                    <a:pt x="1320800" y="5819140"/>
                  </a:lnTo>
                  <a:lnTo>
                    <a:pt x="1452880" y="5819140"/>
                  </a:lnTo>
                  <a:lnTo>
                    <a:pt x="1452880" y="5951220"/>
                  </a:lnTo>
                  <a:lnTo>
                    <a:pt x="1587500" y="5951220"/>
                  </a:lnTo>
                  <a:lnTo>
                    <a:pt x="1587500" y="6083300"/>
                  </a:lnTo>
                  <a:lnTo>
                    <a:pt x="1719580" y="6083300"/>
                  </a:lnTo>
                  <a:lnTo>
                    <a:pt x="1719580" y="6215380"/>
                  </a:lnTo>
                  <a:lnTo>
                    <a:pt x="1851660" y="6215380"/>
                  </a:lnTo>
                  <a:lnTo>
                    <a:pt x="1851660" y="6350000"/>
                  </a:lnTo>
                  <a:cubicBezTo>
                    <a:pt x="2687320" y="6350000"/>
                    <a:pt x="3529330" y="6350000"/>
                    <a:pt x="4364990" y="6350000"/>
                  </a:cubicBezTo>
                  <a:lnTo>
                    <a:pt x="4364990" y="6217920"/>
                  </a:lnTo>
                  <a:lnTo>
                    <a:pt x="4497070" y="6217920"/>
                  </a:lnTo>
                  <a:lnTo>
                    <a:pt x="4497070" y="6085840"/>
                  </a:lnTo>
                  <a:lnTo>
                    <a:pt x="4629150" y="6085840"/>
                  </a:lnTo>
                  <a:lnTo>
                    <a:pt x="4629150" y="5953760"/>
                  </a:lnTo>
                  <a:lnTo>
                    <a:pt x="4762500" y="5953760"/>
                  </a:lnTo>
                  <a:lnTo>
                    <a:pt x="4762500" y="5821680"/>
                  </a:lnTo>
                  <a:lnTo>
                    <a:pt x="4894580" y="5821680"/>
                  </a:lnTo>
                  <a:lnTo>
                    <a:pt x="4894580" y="5689600"/>
                  </a:lnTo>
                  <a:lnTo>
                    <a:pt x="5026660" y="5689600"/>
                  </a:lnTo>
                  <a:lnTo>
                    <a:pt x="5026660" y="5557520"/>
                  </a:lnTo>
                  <a:lnTo>
                    <a:pt x="5158740" y="5557520"/>
                  </a:lnTo>
                  <a:lnTo>
                    <a:pt x="5158740" y="5425440"/>
                  </a:lnTo>
                  <a:lnTo>
                    <a:pt x="5290820" y="5425440"/>
                  </a:lnTo>
                  <a:lnTo>
                    <a:pt x="5290820" y="5293360"/>
                  </a:lnTo>
                  <a:lnTo>
                    <a:pt x="5422900" y="5293360"/>
                  </a:lnTo>
                  <a:lnTo>
                    <a:pt x="5422900" y="5161280"/>
                  </a:lnTo>
                  <a:lnTo>
                    <a:pt x="5554980" y="5161280"/>
                  </a:lnTo>
                  <a:lnTo>
                    <a:pt x="5554980" y="5029200"/>
                  </a:lnTo>
                  <a:lnTo>
                    <a:pt x="5687060" y="5029200"/>
                  </a:lnTo>
                  <a:lnTo>
                    <a:pt x="5687060" y="4897120"/>
                  </a:lnTo>
                  <a:lnTo>
                    <a:pt x="5819140" y="4897120"/>
                  </a:lnTo>
                  <a:lnTo>
                    <a:pt x="5819140" y="4762500"/>
                  </a:lnTo>
                  <a:lnTo>
                    <a:pt x="5951220" y="4762500"/>
                  </a:lnTo>
                  <a:lnTo>
                    <a:pt x="5951220" y="4630420"/>
                  </a:lnTo>
                  <a:lnTo>
                    <a:pt x="6083300" y="4630420"/>
                  </a:lnTo>
                  <a:lnTo>
                    <a:pt x="6083300" y="4498340"/>
                  </a:lnTo>
                  <a:lnTo>
                    <a:pt x="6215380" y="4498340"/>
                  </a:lnTo>
                  <a:cubicBezTo>
                    <a:pt x="6215380" y="3618230"/>
                    <a:pt x="6215380" y="2731770"/>
                    <a:pt x="6215380" y="1852930"/>
                  </a:cubicBezTo>
                  <a:lnTo>
                    <a:pt x="6085840" y="1852930"/>
                  </a:lnTo>
                  <a:close/>
                </a:path>
              </a:pathLst>
            </a:custGeom>
            <a:blipFill>
              <a:blip r:embed="rId7"/>
              <a:stretch>
                <a:fillRect l="-13122" r="-13122"/>
              </a:stretch>
            </a:blipFill>
            <a:ln w="19050" cap="sq">
              <a:solidFill>
                <a:srgbClr val="96C5D3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385752" y="5860414"/>
            <a:ext cx="3375929" cy="3447640"/>
            <a:chOff x="0" y="0"/>
            <a:chExt cx="6217920" cy="63500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6215380" cy="6350000"/>
            </a:xfrm>
            <a:custGeom>
              <a:avLst/>
              <a:gdLst/>
              <a:ahLst/>
              <a:cxnLst/>
              <a:rect l="l" t="t" r="r" b="b"/>
              <a:pathLst>
                <a:path w="6215380" h="6350000">
                  <a:moveTo>
                    <a:pt x="6085840" y="1851660"/>
                  </a:moveTo>
                  <a:lnTo>
                    <a:pt x="6085840" y="1719580"/>
                  </a:lnTo>
                  <a:lnTo>
                    <a:pt x="5953760" y="1719580"/>
                  </a:lnTo>
                  <a:lnTo>
                    <a:pt x="5953760" y="1587500"/>
                  </a:lnTo>
                  <a:lnTo>
                    <a:pt x="5821680" y="1587500"/>
                  </a:lnTo>
                  <a:lnTo>
                    <a:pt x="5821680" y="1455420"/>
                  </a:lnTo>
                  <a:lnTo>
                    <a:pt x="5689600" y="1455420"/>
                  </a:lnTo>
                  <a:lnTo>
                    <a:pt x="5689600" y="1323340"/>
                  </a:lnTo>
                  <a:lnTo>
                    <a:pt x="5557520" y="1323340"/>
                  </a:lnTo>
                  <a:lnTo>
                    <a:pt x="5557520" y="1189990"/>
                  </a:lnTo>
                  <a:lnTo>
                    <a:pt x="5425440" y="1189990"/>
                  </a:lnTo>
                  <a:lnTo>
                    <a:pt x="5425440" y="1057910"/>
                  </a:lnTo>
                  <a:lnTo>
                    <a:pt x="5293360" y="1057910"/>
                  </a:lnTo>
                  <a:lnTo>
                    <a:pt x="5293360" y="925830"/>
                  </a:lnTo>
                  <a:lnTo>
                    <a:pt x="5161280" y="925830"/>
                  </a:lnTo>
                  <a:lnTo>
                    <a:pt x="5161280" y="793750"/>
                  </a:lnTo>
                  <a:lnTo>
                    <a:pt x="5029200" y="793750"/>
                  </a:lnTo>
                  <a:lnTo>
                    <a:pt x="5029200" y="661670"/>
                  </a:lnTo>
                  <a:lnTo>
                    <a:pt x="4897120" y="661670"/>
                  </a:lnTo>
                  <a:lnTo>
                    <a:pt x="4897120" y="529590"/>
                  </a:lnTo>
                  <a:lnTo>
                    <a:pt x="4762500" y="529590"/>
                  </a:lnTo>
                  <a:lnTo>
                    <a:pt x="4762500" y="397510"/>
                  </a:lnTo>
                  <a:lnTo>
                    <a:pt x="4630420" y="397510"/>
                  </a:lnTo>
                  <a:lnTo>
                    <a:pt x="4630420" y="264160"/>
                  </a:lnTo>
                  <a:lnTo>
                    <a:pt x="4498340" y="264160"/>
                  </a:lnTo>
                  <a:lnTo>
                    <a:pt x="4498340" y="132080"/>
                  </a:lnTo>
                  <a:lnTo>
                    <a:pt x="4366260" y="132080"/>
                  </a:lnTo>
                  <a:lnTo>
                    <a:pt x="4366260" y="0"/>
                  </a:lnTo>
                  <a:cubicBezTo>
                    <a:pt x="3530600" y="0"/>
                    <a:pt x="2688590" y="0"/>
                    <a:pt x="1852930" y="0"/>
                  </a:cubicBezTo>
                  <a:lnTo>
                    <a:pt x="1852930" y="132080"/>
                  </a:lnTo>
                  <a:lnTo>
                    <a:pt x="1720850" y="132080"/>
                  </a:lnTo>
                  <a:lnTo>
                    <a:pt x="1720850" y="264160"/>
                  </a:lnTo>
                  <a:lnTo>
                    <a:pt x="1587500" y="264160"/>
                  </a:lnTo>
                  <a:lnTo>
                    <a:pt x="1587500" y="396240"/>
                  </a:lnTo>
                  <a:lnTo>
                    <a:pt x="1455420" y="396240"/>
                  </a:lnTo>
                  <a:lnTo>
                    <a:pt x="1455420" y="528320"/>
                  </a:lnTo>
                  <a:lnTo>
                    <a:pt x="1323340" y="528320"/>
                  </a:lnTo>
                  <a:lnTo>
                    <a:pt x="1323340" y="660400"/>
                  </a:lnTo>
                  <a:lnTo>
                    <a:pt x="1189990" y="660400"/>
                  </a:lnTo>
                  <a:lnTo>
                    <a:pt x="1189990" y="792480"/>
                  </a:lnTo>
                  <a:lnTo>
                    <a:pt x="1057910" y="792480"/>
                  </a:lnTo>
                  <a:lnTo>
                    <a:pt x="1057910" y="924560"/>
                  </a:lnTo>
                  <a:lnTo>
                    <a:pt x="925830" y="924560"/>
                  </a:lnTo>
                  <a:lnTo>
                    <a:pt x="925830" y="1056640"/>
                  </a:lnTo>
                  <a:lnTo>
                    <a:pt x="793750" y="1056640"/>
                  </a:lnTo>
                  <a:lnTo>
                    <a:pt x="793750" y="1188720"/>
                  </a:lnTo>
                  <a:lnTo>
                    <a:pt x="661670" y="1188720"/>
                  </a:lnTo>
                  <a:lnTo>
                    <a:pt x="661670" y="1320800"/>
                  </a:lnTo>
                  <a:lnTo>
                    <a:pt x="529590" y="1320800"/>
                  </a:lnTo>
                  <a:lnTo>
                    <a:pt x="529590" y="1452880"/>
                  </a:lnTo>
                  <a:lnTo>
                    <a:pt x="397510" y="1452880"/>
                  </a:lnTo>
                  <a:lnTo>
                    <a:pt x="397510" y="1587500"/>
                  </a:lnTo>
                  <a:lnTo>
                    <a:pt x="264160" y="1587500"/>
                  </a:lnTo>
                  <a:lnTo>
                    <a:pt x="264160" y="1719580"/>
                  </a:lnTo>
                  <a:lnTo>
                    <a:pt x="132080" y="1719580"/>
                  </a:lnTo>
                  <a:lnTo>
                    <a:pt x="132080" y="1851660"/>
                  </a:lnTo>
                  <a:lnTo>
                    <a:pt x="0" y="1851660"/>
                  </a:lnTo>
                  <a:cubicBezTo>
                    <a:pt x="0" y="2731770"/>
                    <a:pt x="0" y="3618230"/>
                    <a:pt x="0" y="4497070"/>
                  </a:cubicBezTo>
                  <a:lnTo>
                    <a:pt x="132080" y="4497070"/>
                  </a:lnTo>
                  <a:lnTo>
                    <a:pt x="132080" y="4629150"/>
                  </a:lnTo>
                  <a:lnTo>
                    <a:pt x="264160" y="4629150"/>
                  </a:lnTo>
                  <a:lnTo>
                    <a:pt x="264160" y="4762500"/>
                  </a:lnTo>
                  <a:lnTo>
                    <a:pt x="396240" y="4762500"/>
                  </a:lnTo>
                  <a:lnTo>
                    <a:pt x="396240" y="4894580"/>
                  </a:lnTo>
                  <a:lnTo>
                    <a:pt x="528320" y="4894580"/>
                  </a:lnTo>
                  <a:lnTo>
                    <a:pt x="528320" y="5026660"/>
                  </a:lnTo>
                  <a:lnTo>
                    <a:pt x="660400" y="5026660"/>
                  </a:lnTo>
                  <a:lnTo>
                    <a:pt x="660400" y="5158740"/>
                  </a:lnTo>
                  <a:lnTo>
                    <a:pt x="792480" y="5158740"/>
                  </a:lnTo>
                  <a:lnTo>
                    <a:pt x="792480" y="5290820"/>
                  </a:lnTo>
                  <a:lnTo>
                    <a:pt x="924560" y="5290820"/>
                  </a:lnTo>
                  <a:lnTo>
                    <a:pt x="924560" y="5422900"/>
                  </a:lnTo>
                  <a:lnTo>
                    <a:pt x="1056640" y="5422900"/>
                  </a:lnTo>
                  <a:lnTo>
                    <a:pt x="1056640" y="5554980"/>
                  </a:lnTo>
                  <a:lnTo>
                    <a:pt x="1188720" y="5554980"/>
                  </a:lnTo>
                  <a:lnTo>
                    <a:pt x="1188720" y="5687060"/>
                  </a:lnTo>
                  <a:lnTo>
                    <a:pt x="1320800" y="5687060"/>
                  </a:lnTo>
                  <a:lnTo>
                    <a:pt x="1320800" y="5819140"/>
                  </a:lnTo>
                  <a:lnTo>
                    <a:pt x="1452880" y="5819140"/>
                  </a:lnTo>
                  <a:lnTo>
                    <a:pt x="1452880" y="5951220"/>
                  </a:lnTo>
                  <a:lnTo>
                    <a:pt x="1587500" y="5951220"/>
                  </a:lnTo>
                  <a:lnTo>
                    <a:pt x="1587500" y="6083300"/>
                  </a:lnTo>
                  <a:lnTo>
                    <a:pt x="1719580" y="6083300"/>
                  </a:lnTo>
                  <a:lnTo>
                    <a:pt x="1719580" y="6215380"/>
                  </a:lnTo>
                  <a:lnTo>
                    <a:pt x="1851660" y="6215380"/>
                  </a:lnTo>
                  <a:lnTo>
                    <a:pt x="1851660" y="6350000"/>
                  </a:lnTo>
                  <a:cubicBezTo>
                    <a:pt x="2687320" y="6350000"/>
                    <a:pt x="3529330" y="6350000"/>
                    <a:pt x="4364990" y="6350000"/>
                  </a:cubicBezTo>
                  <a:lnTo>
                    <a:pt x="4364990" y="6217920"/>
                  </a:lnTo>
                  <a:lnTo>
                    <a:pt x="4497070" y="6217920"/>
                  </a:lnTo>
                  <a:lnTo>
                    <a:pt x="4497070" y="6085840"/>
                  </a:lnTo>
                  <a:lnTo>
                    <a:pt x="4629150" y="6085840"/>
                  </a:lnTo>
                  <a:lnTo>
                    <a:pt x="4629150" y="5953760"/>
                  </a:lnTo>
                  <a:lnTo>
                    <a:pt x="4762500" y="5953760"/>
                  </a:lnTo>
                  <a:lnTo>
                    <a:pt x="4762500" y="5821680"/>
                  </a:lnTo>
                  <a:lnTo>
                    <a:pt x="4894580" y="5821680"/>
                  </a:lnTo>
                  <a:lnTo>
                    <a:pt x="4894580" y="5689600"/>
                  </a:lnTo>
                  <a:lnTo>
                    <a:pt x="5026660" y="5689600"/>
                  </a:lnTo>
                  <a:lnTo>
                    <a:pt x="5026660" y="5557520"/>
                  </a:lnTo>
                  <a:lnTo>
                    <a:pt x="5158740" y="5557520"/>
                  </a:lnTo>
                  <a:lnTo>
                    <a:pt x="5158740" y="5425440"/>
                  </a:lnTo>
                  <a:lnTo>
                    <a:pt x="5290820" y="5425440"/>
                  </a:lnTo>
                  <a:lnTo>
                    <a:pt x="5290820" y="5293360"/>
                  </a:lnTo>
                  <a:lnTo>
                    <a:pt x="5422900" y="5293360"/>
                  </a:lnTo>
                  <a:lnTo>
                    <a:pt x="5422900" y="5161280"/>
                  </a:lnTo>
                  <a:lnTo>
                    <a:pt x="5554980" y="5161280"/>
                  </a:lnTo>
                  <a:lnTo>
                    <a:pt x="5554980" y="5029200"/>
                  </a:lnTo>
                  <a:lnTo>
                    <a:pt x="5687060" y="5029200"/>
                  </a:lnTo>
                  <a:lnTo>
                    <a:pt x="5687060" y="4897120"/>
                  </a:lnTo>
                  <a:lnTo>
                    <a:pt x="5819140" y="4897120"/>
                  </a:lnTo>
                  <a:lnTo>
                    <a:pt x="5819140" y="4762500"/>
                  </a:lnTo>
                  <a:lnTo>
                    <a:pt x="5951220" y="4762500"/>
                  </a:lnTo>
                  <a:lnTo>
                    <a:pt x="5951220" y="4630420"/>
                  </a:lnTo>
                  <a:lnTo>
                    <a:pt x="6083300" y="4630420"/>
                  </a:lnTo>
                  <a:lnTo>
                    <a:pt x="6083300" y="4498340"/>
                  </a:lnTo>
                  <a:lnTo>
                    <a:pt x="6215380" y="4498340"/>
                  </a:lnTo>
                  <a:cubicBezTo>
                    <a:pt x="6215380" y="3618230"/>
                    <a:pt x="6215380" y="2731770"/>
                    <a:pt x="6215380" y="1852930"/>
                  </a:cubicBezTo>
                  <a:lnTo>
                    <a:pt x="6085840" y="1852930"/>
                  </a:lnTo>
                  <a:close/>
                </a:path>
              </a:pathLst>
            </a:custGeom>
            <a:blipFill>
              <a:blip r:embed="rId7"/>
              <a:stretch>
                <a:fillRect l="-6690" r="-238777" b="-173650"/>
              </a:stretch>
            </a:blipFill>
            <a:ln w="19050" cap="sq">
              <a:solidFill>
                <a:srgbClr val="96C5D3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8121820" y="1951956"/>
            <a:ext cx="6578835" cy="9581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45"/>
              </a:lnSpc>
            </a:pPr>
            <a:r>
              <a:rPr lang="en-US" sz="7658" b="1">
                <a:solidFill>
                  <a:srgbClr val="FFFFFF"/>
                </a:solidFill>
                <a:latin typeface="Tomorrow Bold"/>
                <a:ea typeface="Tomorrow Bold"/>
                <a:cs typeface="Tomorrow Bold"/>
                <a:sym typeface="Tomorrow Bold"/>
              </a:rPr>
              <a:t>VISUAL 2: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7315577" y="9419069"/>
            <a:ext cx="3656847" cy="2585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72"/>
              </a:lnSpc>
              <a:spcBef>
                <a:spcPct val="0"/>
              </a:spcBef>
            </a:pPr>
            <a:r>
              <a:rPr lang="en-US" sz="1480" spc="68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ALEXIA BURFORD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256636" y="9676030"/>
            <a:ext cx="448732" cy="3328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53"/>
              </a:lnSpc>
              <a:spcBef>
                <a:spcPct val="0"/>
              </a:spcBef>
            </a:pPr>
            <a:r>
              <a:rPr lang="en-US" sz="1895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06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7798924" y="834709"/>
            <a:ext cx="2690152" cy="3403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65"/>
              </a:lnSpc>
              <a:spcBef>
                <a:spcPct val="0"/>
              </a:spcBef>
            </a:pPr>
            <a:r>
              <a:rPr lang="en-US" sz="1975" spc="55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DATA SCIENCE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8612881" y="4388486"/>
            <a:ext cx="8739476" cy="20624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61651" lvl="1" indent="-180826" algn="l">
              <a:lnSpc>
                <a:spcPts val="2345"/>
              </a:lnSpc>
              <a:buFont typeface="Arial"/>
              <a:buChar char="•"/>
            </a:pPr>
            <a:r>
              <a:rPr lang="en-US" sz="1675" spc="46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TikTok, Instagram, and YouTube Shorts exhibit the highest median engagement levels.</a:t>
            </a:r>
          </a:p>
          <a:p>
            <a:pPr marL="361651" lvl="1" indent="-180826" algn="l">
              <a:lnSpc>
                <a:spcPts val="2345"/>
              </a:lnSpc>
              <a:buFont typeface="Arial"/>
              <a:buChar char="•"/>
            </a:pPr>
            <a:r>
              <a:rPr lang="en-US" sz="1675" spc="46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Platforms centered around video content outperform text-based platforms.</a:t>
            </a:r>
          </a:p>
          <a:p>
            <a:pPr marL="361651" lvl="1" indent="-180826" algn="l">
              <a:lnSpc>
                <a:spcPts val="2345"/>
              </a:lnSpc>
              <a:buFont typeface="Arial"/>
              <a:buChar char="•"/>
            </a:pPr>
            <a:r>
              <a:rPr lang="en-US" sz="1675" spc="46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Shares and comments are particularly strong on short-form video platforms.</a:t>
            </a:r>
          </a:p>
          <a:p>
            <a:pPr marL="361651" lvl="1" indent="-180826" algn="l">
              <a:lnSpc>
                <a:spcPts val="2345"/>
              </a:lnSpc>
              <a:buFont typeface="Arial"/>
              <a:buChar char="•"/>
            </a:pPr>
            <a:r>
              <a:rPr lang="en-US" sz="1675" spc="46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Lower-engagement platforms include Twitter/X and Facebook, which rely heavily on text posts.</a:t>
            </a:r>
          </a:p>
          <a:p>
            <a:pPr algn="l">
              <a:lnSpc>
                <a:spcPts val="2345"/>
              </a:lnSpc>
              <a:spcBef>
                <a:spcPct val="0"/>
              </a:spcBef>
            </a:pPr>
            <a:endParaRPr lang="en-US" sz="1675" spc="46">
              <a:solidFill>
                <a:srgbClr val="FFFFFF"/>
              </a:solidFill>
              <a:latin typeface="Tomorrow"/>
              <a:ea typeface="Tomorrow"/>
              <a:cs typeface="Tomorrow"/>
              <a:sym typeface="Tomorrow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8610688" y="3939122"/>
            <a:ext cx="6578835" cy="3333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25"/>
              </a:lnSpc>
              <a:spcBef>
                <a:spcPct val="0"/>
              </a:spcBef>
            </a:pPr>
            <a:r>
              <a:rPr lang="en-US" sz="1875" b="1" spc="52">
                <a:solidFill>
                  <a:srgbClr val="FFFFFF"/>
                </a:solidFill>
                <a:latin typeface="Tomorrow Bold"/>
                <a:ea typeface="Tomorrow Bold"/>
                <a:cs typeface="Tomorrow Bold"/>
                <a:sym typeface="Tomorrow Bold"/>
              </a:rPr>
              <a:t>ENGAGEMENT DIFFERENCES ACROSS PLATFORMS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8612881" y="6829220"/>
            <a:ext cx="8739476" cy="14719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61651" lvl="1" indent="-180826" algn="l">
              <a:lnSpc>
                <a:spcPts val="2345"/>
              </a:lnSpc>
              <a:buFont typeface="Arial"/>
              <a:buChar char="•"/>
            </a:pPr>
            <a:r>
              <a:rPr lang="en-US" sz="1675" spc="46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The global shift to video-based entertainment significantly impacts engagement patterns.</a:t>
            </a:r>
          </a:p>
          <a:p>
            <a:pPr marL="361651" lvl="1" indent="-180826" algn="l">
              <a:lnSpc>
                <a:spcPts val="2345"/>
              </a:lnSpc>
              <a:buFont typeface="Arial"/>
              <a:buChar char="•"/>
            </a:pPr>
            <a:r>
              <a:rPr lang="en-US" sz="1675" spc="46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Creators gain the most traction on platforms designed for short, engaging, visual content.</a:t>
            </a:r>
          </a:p>
          <a:p>
            <a:pPr algn="l">
              <a:lnSpc>
                <a:spcPts val="2345"/>
              </a:lnSpc>
              <a:spcBef>
                <a:spcPct val="0"/>
              </a:spcBef>
            </a:pPr>
            <a:endParaRPr lang="en-US" sz="1675" spc="46">
              <a:solidFill>
                <a:srgbClr val="FFFFFF"/>
              </a:solidFill>
              <a:latin typeface="Tomorrow"/>
              <a:ea typeface="Tomorrow"/>
              <a:cs typeface="Tomorrow"/>
              <a:sym typeface="Tomorrow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8612881" y="6432261"/>
            <a:ext cx="6578835" cy="3333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25"/>
              </a:lnSpc>
              <a:spcBef>
                <a:spcPct val="0"/>
              </a:spcBef>
            </a:pPr>
            <a:r>
              <a:rPr lang="en-US" sz="1875" b="1" spc="52">
                <a:solidFill>
                  <a:srgbClr val="FFFFFF"/>
                </a:solidFill>
                <a:latin typeface="Tomorrow Bold"/>
                <a:ea typeface="Tomorrow Bold"/>
                <a:cs typeface="Tomorrow Bold"/>
                <a:sym typeface="Tomorrow Bold"/>
              </a:rPr>
              <a:t>INTERPRETATION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8212850" y="3033919"/>
            <a:ext cx="9230537" cy="5978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77"/>
              </a:lnSpc>
            </a:pPr>
            <a:r>
              <a:rPr lang="en-US" sz="4758" b="1">
                <a:solidFill>
                  <a:srgbClr val="FFFFFF"/>
                </a:solidFill>
                <a:latin typeface="Tomorrow Bold"/>
                <a:ea typeface="Tomorrow Bold"/>
                <a:cs typeface="Tomorrow Bold"/>
                <a:sym typeface="Tomorrow Bold"/>
              </a:rPr>
              <a:t>ENGAGEMENT BY PLATFORM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-80920" y="0"/>
            <a:ext cx="18449839" cy="7545166"/>
            <a:chOff x="0" y="0"/>
            <a:chExt cx="4859217" cy="198720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59217" cy="1987204"/>
            </a:xfrm>
            <a:custGeom>
              <a:avLst/>
              <a:gdLst/>
              <a:ahLst/>
              <a:cxnLst/>
              <a:rect l="l" t="t" r="r" b="b"/>
              <a:pathLst>
                <a:path w="4859217" h="1987204">
                  <a:moveTo>
                    <a:pt x="0" y="0"/>
                  </a:moveTo>
                  <a:lnTo>
                    <a:pt x="4859217" y="0"/>
                  </a:lnTo>
                  <a:lnTo>
                    <a:pt x="4859217" y="1987204"/>
                  </a:lnTo>
                  <a:lnTo>
                    <a:pt x="0" y="1987204"/>
                  </a:lnTo>
                  <a:close/>
                </a:path>
              </a:pathLst>
            </a:custGeom>
            <a:gradFill rotWithShape="1">
              <a:gsLst>
                <a:gs pos="0">
                  <a:srgbClr val="060606">
                    <a:alpha val="100000"/>
                  </a:srgbClr>
                </a:gs>
                <a:gs pos="100000">
                  <a:srgbClr val="080808">
                    <a:alpha val="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59217" cy="20253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0" y="9457169"/>
            <a:ext cx="771504" cy="1659663"/>
            <a:chOff x="0" y="0"/>
            <a:chExt cx="203194" cy="43711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03194" cy="437113"/>
            </a:xfrm>
            <a:custGeom>
              <a:avLst/>
              <a:gdLst/>
              <a:ahLst/>
              <a:cxnLst/>
              <a:rect l="l" t="t" r="r" b="b"/>
              <a:pathLst>
                <a:path w="203194" h="437113">
                  <a:moveTo>
                    <a:pt x="0" y="0"/>
                  </a:moveTo>
                  <a:lnTo>
                    <a:pt x="203194" y="0"/>
                  </a:lnTo>
                  <a:lnTo>
                    <a:pt x="203194" y="437113"/>
                  </a:lnTo>
                  <a:lnTo>
                    <a:pt x="0" y="437113"/>
                  </a:lnTo>
                  <a:close/>
                </a:path>
              </a:pathLst>
            </a:custGeom>
            <a:gradFill rotWithShape="1">
              <a:gsLst>
                <a:gs pos="0">
                  <a:srgbClr val="585858">
                    <a:alpha val="100000"/>
                  </a:srgbClr>
                </a:gs>
                <a:gs pos="100000">
                  <a:srgbClr val="080808">
                    <a:alpha val="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203194" cy="4752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6758060" y="9362399"/>
            <a:ext cx="685327" cy="409950"/>
          </a:xfrm>
          <a:custGeom>
            <a:avLst/>
            <a:gdLst/>
            <a:ahLst/>
            <a:cxnLst/>
            <a:rect l="l" t="t" r="r" b="b"/>
            <a:pathLst>
              <a:path w="685327" h="409950">
                <a:moveTo>
                  <a:pt x="0" y="0"/>
                </a:moveTo>
                <a:lnTo>
                  <a:pt x="685327" y="0"/>
                </a:lnTo>
                <a:lnTo>
                  <a:pt x="685327" y="409950"/>
                </a:lnTo>
                <a:lnTo>
                  <a:pt x="0" y="4099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4557860" y="-1996888"/>
            <a:ext cx="6371069" cy="6371069"/>
          </a:xfrm>
          <a:custGeom>
            <a:avLst/>
            <a:gdLst/>
            <a:ahLst/>
            <a:cxnLst/>
            <a:rect l="l" t="t" r="r" b="b"/>
            <a:pathLst>
              <a:path w="6371069" h="6371069">
                <a:moveTo>
                  <a:pt x="0" y="0"/>
                </a:moveTo>
                <a:lnTo>
                  <a:pt x="6371068" y="0"/>
                </a:lnTo>
                <a:lnTo>
                  <a:pt x="6371068" y="6371068"/>
                </a:lnTo>
                <a:lnTo>
                  <a:pt x="0" y="63710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6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1" name="Group 11"/>
          <p:cNvGrpSpPr/>
          <p:nvPr/>
        </p:nvGrpSpPr>
        <p:grpSpPr>
          <a:xfrm>
            <a:off x="1028700" y="3188803"/>
            <a:ext cx="6560233" cy="3409381"/>
            <a:chOff x="0" y="0"/>
            <a:chExt cx="20704671" cy="1076030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0704671" cy="10760307"/>
            </a:xfrm>
            <a:custGeom>
              <a:avLst/>
              <a:gdLst/>
              <a:ahLst/>
              <a:cxnLst/>
              <a:rect l="l" t="t" r="r" b="b"/>
              <a:pathLst>
                <a:path w="20704671" h="10760307">
                  <a:moveTo>
                    <a:pt x="20273324" y="1076031"/>
                  </a:moveTo>
                  <a:cubicBezTo>
                    <a:pt x="20273324" y="968428"/>
                    <a:pt x="20273324" y="753221"/>
                    <a:pt x="20273324" y="645618"/>
                  </a:cubicBezTo>
                  <a:lnTo>
                    <a:pt x="19841976" y="645618"/>
                  </a:lnTo>
                  <a:lnTo>
                    <a:pt x="19841976" y="430412"/>
                  </a:lnTo>
                  <a:lnTo>
                    <a:pt x="19410629" y="430412"/>
                  </a:lnTo>
                  <a:lnTo>
                    <a:pt x="19410629" y="215206"/>
                  </a:lnTo>
                  <a:cubicBezTo>
                    <a:pt x="19194955" y="215206"/>
                    <a:pt x="18763608" y="215206"/>
                    <a:pt x="18547935" y="215206"/>
                  </a:cubicBezTo>
                  <a:lnTo>
                    <a:pt x="18547935" y="0"/>
                  </a:lnTo>
                  <a:cubicBezTo>
                    <a:pt x="13087077" y="0"/>
                    <a:pt x="7617594" y="0"/>
                    <a:pt x="2156737" y="0"/>
                  </a:cubicBezTo>
                  <a:lnTo>
                    <a:pt x="2156737" y="215206"/>
                  </a:lnTo>
                  <a:cubicBezTo>
                    <a:pt x="1941063" y="215206"/>
                    <a:pt x="1509716" y="215206"/>
                    <a:pt x="1294042" y="215206"/>
                  </a:cubicBezTo>
                  <a:lnTo>
                    <a:pt x="1294042" y="430412"/>
                  </a:lnTo>
                  <a:lnTo>
                    <a:pt x="862695" y="430412"/>
                  </a:lnTo>
                  <a:lnTo>
                    <a:pt x="862695" y="645618"/>
                  </a:lnTo>
                  <a:lnTo>
                    <a:pt x="431347" y="645618"/>
                  </a:lnTo>
                  <a:cubicBezTo>
                    <a:pt x="431347" y="753221"/>
                    <a:pt x="431347" y="968428"/>
                    <a:pt x="431347" y="1076031"/>
                  </a:cubicBezTo>
                  <a:lnTo>
                    <a:pt x="0" y="1076031"/>
                  </a:lnTo>
                  <a:cubicBezTo>
                    <a:pt x="0" y="3944729"/>
                    <a:pt x="0" y="6815579"/>
                    <a:pt x="0" y="9684276"/>
                  </a:cubicBezTo>
                  <a:lnTo>
                    <a:pt x="431347" y="9684276"/>
                  </a:lnTo>
                  <a:cubicBezTo>
                    <a:pt x="431347" y="9791879"/>
                    <a:pt x="431347" y="10007085"/>
                    <a:pt x="431347" y="10114688"/>
                  </a:cubicBezTo>
                  <a:lnTo>
                    <a:pt x="862695" y="10114688"/>
                  </a:lnTo>
                  <a:lnTo>
                    <a:pt x="862695" y="10329894"/>
                  </a:lnTo>
                  <a:lnTo>
                    <a:pt x="1294042" y="10329894"/>
                  </a:lnTo>
                  <a:lnTo>
                    <a:pt x="1294042" y="10545101"/>
                  </a:lnTo>
                  <a:cubicBezTo>
                    <a:pt x="1509716" y="10545101"/>
                    <a:pt x="1941063" y="10545101"/>
                    <a:pt x="2156737" y="10545101"/>
                  </a:cubicBezTo>
                  <a:lnTo>
                    <a:pt x="2156737" y="10760307"/>
                  </a:lnTo>
                  <a:cubicBezTo>
                    <a:pt x="7617594" y="10760307"/>
                    <a:pt x="13087077" y="10760307"/>
                    <a:pt x="18547935" y="10760307"/>
                  </a:cubicBezTo>
                  <a:lnTo>
                    <a:pt x="18547935" y="10545101"/>
                  </a:lnTo>
                  <a:cubicBezTo>
                    <a:pt x="18763608" y="10545101"/>
                    <a:pt x="19194955" y="10545101"/>
                    <a:pt x="19410629" y="10545101"/>
                  </a:cubicBezTo>
                  <a:lnTo>
                    <a:pt x="19410629" y="10329894"/>
                  </a:lnTo>
                  <a:lnTo>
                    <a:pt x="19841976" y="10329894"/>
                  </a:lnTo>
                  <a:lnTo>
                    <a:pt x="19841976" y="10114688"/>
                  </a:lnTo>
                  <a:lnTo>
                    <a:pt x="20273324" y="10114688"/>
                  </a:lnTo>
                  <a:cubicBezTo>
                    <a:pt x="20273324" y="10007085"/>
                    <a:pt x="20273324" y="9791879"/>
                    <a:pt x="20273324" y="9684276"/>
                  </a:cubicBezTo>
                  <a:lnTo>
                    <a:pt x="20704671" y="9684276"/>
                  </a:lnTo>
                  <a:cubicBezTo>
                    <a:pt x="20704671" y="6815579"/>
                    <a:pt x="20704671" y="3944728"/>
                    <a:pt x="20704671" y="1076031"/>
                  </a:cubicBezTo>
                  <a:lnTo>
                    <a:pt x="20273324" y="1076031"/>
                  </a:lnTo>
                  <a:close/>
                </a:path>
              </a:pathLst>
            </a:custGeom>
            <a:blipFill>
              <a:blip r:embed="rId7"/>
              <a:stretch>
                <a:fillRect t="-1471" b="-1471"/>
              </a:stretch>
            </a:blipFill>
            <a:ln w="19050" cap="sq">
              <a:solidFill>
                <a:srgbClr val="96C5D3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2793692" y="1401494"/>
            <a:ext cx="12700615" cy="9581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45"/>
              </a:lnSpc>
            </a:pPr>
            <a:r>
              <a:rPr lang="en-US" sz="7658" b="1">
                <a:solidFill>
                  <a:srgbClr val="FFFFFF"/>
                </a:solidFill>
                <a:latin typeface="Tomorrow Bold"/>
                <a:ea typeface="Tomorrow Bold"/>
                <a:cs typeface="Tomorrow Bold"/>
                <a:sym typeface="Tomorrow Bold"/>
              </a:rPr>
              <a:t>VISUAL 3 &amp; 4: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315577" y="9419069"/>
            <a:ext cx="3656847" cy="2585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72"/>
              </a:lnSpc>
              <a:spcBef>
                <a:spcPct val="0"/>
              </a:spcBef>
            </a:pPr>
            <a:r>
              <a:rPr lang="en-US" sz="1480" spc="68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ALEXIA BURFORD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56636" y="9676030"/>
            <a:ext cx="448732" cy="3328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53"/>
              </a:lnSpc>
              <a:spcBef>
                <a:spcPct val="0"/>
              </a:spcBef>
            </a:pPr>
            <a:r>
              <a:rPr lang="en-US" sz="1895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08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798924" y="834709"/>
            <a:ext cx="2690152" cy="3403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65"/>
              </a:lnSpc>
              <a:spcBef>
                <a:spcPct val="0"/>
              </a:spcBef>
            </a:pPr>
            <a:r>
              <a:rPr lang="en-US" sz="1975" spc="55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DATA SCIENCE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71504" y="6930003"/>
            <a:ext cx="7993278" cy="23577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45"/>
              </a:lnSpc>
            </a:pPr>
            <a:r>
              <a:rPr lang="en-US" sz="1675" spc="46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Content Type Performance</a:t>
            </a:r>
          </a:p>
          <a:p>
            <a:pPr marL="361651" lvl="1" indent="-180826" algn="l">
              <a:lnSpc>
                <a:spcPts val="2345"/>
              </a:lnSpc>
              <a:buFont typeface="Arial"/>
              <a:buChar char="•"/>
            </a:pPr>
            <a:r>
              <a:rPr lang="en-US" sz="1675" spc="46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Video formats (short clips, reels, TikTok-style videos) consistently receive the most views.</a:t>
            </a:r>
          </a:p>
          <a:p>
            <a:pPr marL="361651" lvl="1" indent="-180826" algn="l">
              <a:lnSpc>
                <a:spcPts val="2345"/>
              </a:lnSpc>
              <a:buFont typeface="Arial"/>
              <a:buChar char="•"/>
            </a:pPr>
            <a:r>
              <a:rPr lang="en-US" sz="1675" spc="46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Static images and text posts show lower engagement and lower view counts.</a:t>
            </a:r>
          </a:p>
          <a:p>
            <a:pPr marL="361651" lvl="1" indent="-180826" algn="l">
              <a:lnSpc>
                <a:spcPts val="2345"/>
              </a:lnSpc>
              <a:spcBef>
                <a:spcPct val="0"/>
              </a:spcBef>
              <a:buFont typeface="Arial"/>
              <a:buChar char="•"/>
            </a:pPr>
            <a:r>
              <a:rPr lang="en-US" sz="1675" spc="46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Boxplots reveal that video posts not only have higher medians but also contain viral outliers.</a:t>
            </a:r>
          </a:p>
          <a:p>
            <a:pPr algn="l">
              <a:lnSpc>
                <a:spcPts val="2345"/>
              </a:lnSpc>
              <a:spcBef>
                <a:spcPct val="0"/>
              </a:spcBef>
            </a:pPr>
            <a:endParaRPr lang="en-US" sz="1675" spc="46">
              <a:solidFill>
                <a:srgbClr val="FFFFFF"/>
              </a:solidFill>
              <a:latin typeface="Tomorrow"/>
              <a:ea typeface="Tomorrow"/>
              <a:cs typeface="Tomorrow"/>
              <a:sym typeface="Tomorrow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2536669" y="2314240"/>
            <a:ext cx="13214662" cy="5978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77"/>
              </a:lnSpc>
            </a:pPr>
            <a:r>
              <a:rPr lang="en-US" sz="4758" b="1">
                <a:solidFill>
                  <a:srgbClr val="FFFFFF"/>
                </a:solidFill>
                <a:latin typeface="Tomorrow Bold"/>
                <a:ea typeface="Tomorrow Bold"/>
                <a:cs typeface="Tomorrow Bold"/>
                <a:sym typeface="Tomorrow Bold"/>
              </a:rPr>
              <a:t>CONTENT TYPE &amp; ENGAGEMENT LEVELS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9409187" y="3188803"/>
            <a:ext cx="6560233" cy="3409381"/>
            <a:chOff x="0" y="0"/>
            <a:chExt cx="22783751" cy="11840813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22783752" cy="11840813"/>
            </a:xfrm>
            <a:custGeom>
              <a:avLst/>
              <a:gdLst/>
              <a:ahLst/>
              <a:cxnLst/>
              <a:rect l="l" t="t" r="r" b="b"/>
              <a:pathLst>
                <a:path w="22783752" h="11840813">
                  <a:moveTo>
                    <a:pt x="22309089" y="1184081"/>
                  </a:moveTo>
                  <a:cubicBezTo>
                    <a:pt x="22309089" y="1065673"/>
                    <a:pt x="22309089" y="828857"/>
                    <a:pt x="22309089" y="710449"/>
                  </a:cubicBezTo>
                  <a:lnTo>
                    <a:pt x="21834428" y="710449"/>
                  </a:lnTo>
                  <a:lnTo>
                    <a:pt x="21834428" y="473633"/>
                  </a:lnTo>
                  <a:lnTo>
                    <a:pt x="21359768" y="473633"/>
                  </a:lnTo>
                  <a:lnTo>
                    <a:pt x="21359768" y="236816"/>
                  </a:lnTo>
                  <a:cubicBezTo>
                    <a:pt x="21122436" y="236816"/>
                    <a:pt x="20647775" y="236816"/>
                    <a:pt x="20410444" y="236816"/>
                  </a:cubicBezTo>
                  <a:lnTo>
                    <a:pt x="20410444" y="0"/>
                  </a:lnTo>
                  <a:cubicBezTo>
                    <a:pt x="14401229" y="0"/>
                    <a:pt x="8382522" y="0"/>
                    <a:pt x="2373307" y="0"/>
                  </a:cubicBezTo>
                  <a:lnTo>
                    <a:pt x="2373307" y="236816"/>
                  </a:lnTo>
                  <a:cubicBezTo>
                    <a:pt x="2135977" y="236816"/>
                    <a:pt x="1661315" y="236816"/>
                    <a:pt x="1423984" y="236816"/>
                  </a:cubicBezTo>
                  <a:lnTo>
                    <a:pt x="1423984" y="473633"/>
                  </a:lnTo>
                  <a:lnTo>
                    <a:pt x="949323" y="473633"/>
                  </a:lnTo>
                  <a:lnTo>
                    <a:pt x="949323" y="710449"/>
                  </a:lnTo>
                  <a:lnTo>
                    <a:pt x="474661" y="710449"/>
                  </a:lnTo>
                  <a:cubicBezTo>
                    <a:pt x="474661" y="828857"/>
                    <a:pt x="474661" y="1065673"/>
                    <a:pt x="474661" y="1184081"/>
                  </a:cubicBezTo>
                  <a:lnTo>
                    <a:pt x="0" y="1184081"/>
                  </a:lnTo>
                  <a:cubicBezTo>
                    <a:pt x="0" y="4340842"/>
                    <a:pt x="0" y="7499972"/>
                    <a:pt x="0" y="10656732"/>
                  </a:cubicBezTo>
                  <a:lnTo>
                    <a:pt x="474661" y="10656732"/>
                  </a:lnTo>
                  <a:cubicBezTo>
                    <a:pt x="474661" y="10775140"/>
                    <a:pt x="474661" y="11011957"/>
                    <a:pt x="474661" y="11130365"/>
                  </a:cubicBezTo>
                  <a:lnTo>
                    <a:pt x="949323" y="11130365"/>
                  </a:lnTo>
                  <a:lnTo>
                    <a:pt x="949323" y="11367181"/>
                  </a:lnTo>
                  <a:lnTo>
                    <a:pt x="1423984" y="11367181"/>
                  </a:lnTo>
                  <a:lnTo>
                    <a:pt x="1423984" y="11603997"/>
                  </a:lnTo>
                  <a:cubicBezTo>
                    <a:pt x="1661315" y="11603997"/>
                    <a:pt x="2135977" y="11603997"/>
                    <a:pt x="2373307" y="11603997"/>
                  </a:cubicBezTo>
                  <a:lnTo>
                    <a:pt x="2373307" y="11840813"/>
                  </a:lnTo>
                  <a:cubicBezTo>
                    <a:pt x="8382522" y="11840813"/>
                    <a:pt x="14401229" y="11840813"/>
                    <a:pt x="20410444" y="11840813"/>
                  </a:cubicBezTo>
                  <a:lnTo>
                    <a:pt x="20410444" y="11603997"/>
                  </a:lnTo>
                  <a:cubicBezTo>
                    <a:pt x="20647775" y="11603997"/>
                    <a:pt x="21122436" y="11603997"/>
                    <a:pt x="21359768" y="11603997"/>
                  </a:cubicBezTo>
                  <a:lnTo>
                    <a:pt x="21359768" y="11367181"/>
                  </a:lnTo>
                  <a:lnTo>
                    <a:pt x="21834428" y="11367181"/>
                  </a:lnTo>
                  <a:lnTo>
                    <a:pt x="21834428" y="11130365"/>
                  </a:lnTo>
                  <a:lnTo>
                    <a:pt x="22309089" y="11130365"/>
                  </a:lnTo>
                  <a:cubicBezTo>
                    <a:pt x="22309089" y="11011957"/>
                    <a:pt x="22309089" y="10775140"/>
                    <a:pt x="22309089" y="10656732"/>
                  </a:cubicBezTo>
                  <a:lnTo>
                    <a:pt x="22783752" y="10656732"/>
                  </a:lnTo>
                  <a:cubicBezTo>
                    <a:pt x="22783752" y="7499972"/>
                    <a:pt x="22783752" y="4340842"/>
                    <a:pt x="22783752" y="1184081"/>
                  </a:cubicBezTo>
                  <a:lnTo>
                    <a:pt x="22309089" y="1184081"/>
                  </a:lnTo>
                  <a:close/>
                </a:path>
              </a:pathLst>
            </a:custGeom>
            <a:blipFill>
              <a:blip r:embed="rId8"/>
              <a:stretch>
                <a:fillRect t="-5626" b="-5626"/>
              </a:stretch>
            </a:blipFill>
            <a:ln w="19050" cap="sq">
              <a:solidFill>
                <a:srgbClr val="96C5D3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9409187" y="6930003"/>
            <a:ext cx="7470288" cy="20624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45"/>
              </a:lnSpc>
            </a:pPr>
            <a:r>
              <a:rPr lang="en-US" sz="1675" spc="46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Engagement Level Distribution</a:t>
            </a:r>
          </a:p>
          <a:p>
            <a:pPr marL="361651" lvl="1" indent="-180826" algn="l">
              <a:lnSpc>
                <a:spcPts val="2345"/>
              </a:lnSpc>
              <a:buFont typeface="Arial"/>
              <a:buChar char="•"/>
            </a:pPr>
            <a:r>
              <a:rPr lang="en-US" sz="1675" spc="46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Most posts fall into the low and medium engagement categories.</a:t>
            </a:r>
          </a:p>
          <a:p>
            <a:pPr marL="361651" lvl="1" indent="-180826" algn="l">
              <a:lnSpc>
                <a:spcPts val="2345"/>
              </a:lnSpc>
              <a:buFont typeface="Arial"/>
              <a:buChar char="•"/>
            </a:pPr>
            <a:r>
              <a:rPr lang="en-US" sz="1675" spc="46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Only a small fraction of posts are in the high engagement (viral) category.</a:t>
            </a:r>
          </a:p>
          <a:p>
            <a:pPr marL="361651" lvl="1" indent="-180826" algn="l">
              <a:lnSpc>
                <a:spcPts val="2345"/>
              </a:lnSpc>
              <a:buFont typeface="Arial"/>
              <a:buChar char="•"/>
            </a:pPr>
            <a:r>
              <a:rPr lang="en-US" sz="1675" spc="46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Viral posts share common features: trending hashtags, short video format, and platform-optimized structure.</a:t>
            </a:r>
          </a:p>
          <a:p>
            <a:pPr algn="l">
              <a:lnSpc>
                <a:spcPts val="2345"/>
              </a:lnSpc>
              <a:spcBef>
                <a:spcPct val="0"/>
              </a:spcBef>
            </a:pPr>
            <a:endParaRPr lang="en-US" sz="1675" spc="46">
              <a:solidFill>
                <a:srgbClr val="FFFFFF"/>
              </a:solidFill>
              <a:latin typeface="Tomorrow"/>
              <a:ea typeface="Tomorrow"/>
              <a:cs typeface="Tomorrow"/>
              <a:sym typeface="Tomorrow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US" dirty="0"/>
          </a:p>
        </p:txBody>
      </p:sp>
      <p:grpSp>
        <p:nvGrpSpPr>
          <p:cNvPr id="3" name="Group 3"/>
          <p:cNvGrpSpPr/>
          <p:nvPr/>
        </p:nvGrpSpPr>
        <p:grpSpPr>
          <a:xfrm>
            <a:off x="-80920" y="0"/>
            <a:ext cx="18449839" cy="7545166"/>
            <a:chOff x="0" y="0"/>
            <a:chExt cx="4859217" cy="198720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59217" cy="1987204"/>
            </a:xfrm>
            <a:custGeom>
              <a:avLst/>
              <a:gdLst/>
              <a:ahLst/>
              <a:cxnLst/>
              <a:rect l="l" t="t" r="r" b="b"/>
              <a:pathLst>
                <a:path w="4859217" h="1987204">
                  <a:moveTo>
                    <a:pt x="0" y="0"/>
                  </a:moveTo>
                  <a:lnTo>
                    <a:pt x="4859217" y="0"/>
                  </a:lnTo>
                  <a:lnTo>
                    <a:pt x="4859217" y="1987204"/>
                  </a:lnTo>
                  <a:lnTo>
                    <a:pt x="0" y="1987204"/>
                  </a:lnTo>
                  <a:close/>
                </a:path>
              </a:pathLst>
            </a:custGeom>
            <a:gradFill rotWithShape="1">
              <a:gsLst>
                <a:gs pos="0">
                  <a:srgbClr val="060606">
                    <a:alpha val="100000"/>
                  </a:srgbClr>
                </a:gs>
                <a:gs pos="100000">
                  <a:srgbClr val="080808">
                    <a:alpha val="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59217" cy="20253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0" y="9457169"/>
            <a:ext cx="771504" cy="1659663"/>
            <a:chOff x="0" y="0"/>
            <a:chExt cx="203194" cy="43711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03194" cy="437113"/>
            </a:xfrm>
            <a:custGeom>
              <a:avLst/>
              <a:gdLst/>
              <a:ahLst/>
              <a:cxnLst/>
              <a:rect l="l" t="t" r="r" b="b"/>
              <a:pathLst>
                <a:path w="203194" h="437113">
                  <a:moveTo>
                    <a:pt x="0" y="0"/>
                  </a:moveTo>
                  <a:lnTo>
                    <a:pt x="203194" y="0"/>
                  </a:lnTo>
                  <a:lnTo>
                    <a:pt x="203194" y="437113"/>
                  </a:lnTo>
                  <a:lnTo>
                    <a:pt x="0" y="437113"/>
                  </a:lnTo>
                  <a:close/>
                </a:path>
              </a:pathLst>
            </a:custGeom>
            <a:gradFill rotWithShape="1">
              <a:gsLst>
                <a:gs pos="0">
                  <a:srgbClr val="585858">
                    <a:alpha val="100000"/>
                  </a:srgbClr>
                </a:gs>
                <a:gs pos="100000">
                  <a:srgbClr val="080808">
                    <a:alpha val="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203194" cy="4752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6758060" y="9362399"/>
            <a:ext cx="685327" cy="409950"/>
          </a:xfrm>
          <a:custGeom>
            <a:avLst/>
            <a:gdLst/>
            <a:ahLst/>
            <a:cxnLst/>
            <a:rect l="l" t="t" r="r" b="b"/>
            <a:pathLst>
              <a:path w="685327" h="409950">
                <a:moveTo>
                  <a:pt x="0" y="0"/>
                </a:moveTo>
                <a:lnTo>
                  <a:pt x="685327" y="0"/>
                </a:lnTo>
                <a:lnTo>
                  <a:pt x="685327" y="409950"/>
                </a:lnTo>
                <a:lnTo>
                  <a:pt x="0" y="4099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4557860" y="-1996888"/>
            <a:ext cx="6371069" cy="6371069"/>
          </a:xfrm>
          <a:custGeom>
            <a:avLst/>
            <a:gdLst/>
            <a:ahLst/>
            <a:cxnLst/>
            <a:rect l="l" t="t" r="r" b="b"/>
            <a:pathLst>
              <a:path w="6371069" h="6371069">
                <a:moveTo>
                  <a:pt x="0" y="0"/>
                </a:moveTo>
                <a:lnTo>
                  <a:pt x="6371068" y="0"/>
                </a:lnTo>
                <a:lnTo>
                  <a:pt x="6371068" y="6371068"/>
                </a:lnTo>
                <a:lnTo>
                  <a:pt x="0" y="63710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6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1" name="Group 11"/>
          <p:cNvGrpSpPr/>
          <p:nvPr/>
        </p:nvGrpSpPr>
        <p:grpSpPr>
          <a:xfrm>
            <a:off x="6673040" y="4161947"/>
            <a:ext cx="771504" cy="3543636"/>
            <a:chOff x="0" y="0"/>
            <a:chExt cx="203194" cy="93330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03194" cy="933303"/>
            </a:xfrm>
            <a:custGeom>
              <a:avLst/>
              <a:gdLst/>
              <a:ahLst/>
              <a:cxnLst/>
              <a:rect l="l" t="t" r="r" b="b"/>
              <a:pathLst>
                <a:path w="203194" h="933303">
                  <a:moveTo>
                    <a:pt x="0" y="0"/>
                  </a:moveTo>
                  <a:lnTo>
                    <a:pt x="203194" y="0"/>
                  </a:lnTo>
                  <a:lnTo>
                    <a:pt x="203194" y="933303"/>
                  </a:lnTo>
                  <a:lnTo>
                    <a:pt x="0" y="933303"/>
                  </a:lnTo>
                  <a:close/>
                </a:path>
              </a:pathLst>
            </a:custGeom>
            <a:gradFill rotWithShape="1">
              <a:gsLst>
                <a:gs pos="0">
                  <a:srgbClr val="585858">
                    <a:alpha val="100000"/>
                  </a:srgbClr>
                </a:gs>
                <a:gs pos="100000">
                  <a:srgbClr val="080808">
                    <a:alpha val="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203194" cy="9714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0" y="-315286"/>
            <a:ext cx="6673040" cy="6713844"/>
          </a:xfrm>
          <a:custGeom>
            <a:avLst/>
            <a:gdLst/>
            <a:ahLst/>
            <a:cxnLst/>
            <a:rect l="l" t="t" r="r" b="b"/>
            <a:pathLst>
              <a:path w="6673040" h="6713844">
                <a:moveTo>
                  <a:pt x="0" y="0"/>
                </a:moveTo>
                <a:lnTo>
                  <a:pt x="6673040" y="0"/>
                </a:lnTo>
                <a:lnTo>
                  <a:pt x="6673040" y="6713844"/>
                </a:lnTo>
                <a:lnTo>
                  <a:pt x="0" y="671384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325" b="-32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>
            <a:off x="-18263" y="4374181"/>
            <a:ext cx="6691302" cy="5912819"/>
          </a:xfrm>
          <a:custGeom>
            <a:avLst/>
            <a:gdLst/>
            <a:ahLst/>
            <a:cxnLst/>
            <a:rect l="l" t="t" r="r" b="b"/>
            <a:pathLst>
              <a:path w="6691302" h="6264732">
                <a:moveTo>
                  <a:pt x="0" y="0"/>
                </a:moveTo>
                <a:lnTo>
                  <a:pt x="6691303" y="0"/>
                </a:lnTo>
                <a:lnTo>
                  <a:pt x="6691303" y="6264732"/>
                </a:lnTo>
                <a:lnTo>
                  <a:pt x="0" y="626473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8121820" y="1951956"/>
            <a:ext cx="8234040" cy="18439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45"/>
              </a:lnSpc>
            </a:pPr>
            <a:r>
              <a:rPr lang="en-US" sz="7658" b="1">
                <a:solidFill>
                  <a:srgbClr val="FFFFFF"/>
                </a:solidFill>
                <a:latin typeface="Tomorrow Bold"/>
                <a:ea typeface="Tomorrow Bold"/>
                <a:cs typeface="Tomorrow Bold"/>
                <a:sym typeface="Tomorrow Bold"/>
              </a:rPr>
              <a:t>VISUAL 5 &amp; 6:</a:t>
            </a:r>
          </a:p>
          <a:p>
            <a:pPr algn="l">
              <a:lnSpc>
                <a:spcPts val="7045"/>
              </a:lnSpc>
            </a:pPr>
            <a:endParaRPr lang="en-US" sz="7658" b="1">
              <a:solidFill>
                <a:srgbClr val="FFFFFF"/>
              </a:solidFill>
              <a:latin typeface="Tomorrow Bold"/>
              <a:ea typeface="Tomorrow Bold"/>
              <a:cs typeface="Tomorrow Bold"/>
              <a:sym typeface="Tomorrow Bold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8305800" y="9418353"/>
            <a:ext cx="3656847" cy="2576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72"/>
              </a:lnSpc>
              <a:spcBef>
                <a:spcPct val="0"/>
              </a:spcBef>
            </a:pPr>
            <a:r>
              <a:rPr lang="en-US" sz="1480" spc="68" dirty="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ALEXIA BURFORD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56636" y="9676030"/>
            <a:ext cx="448732" cy="3328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53"/>
              </a:lnSpc>
              <a:spcBef>
                <a:spcPct val="0"/>
              </a:spcBef>
            </a:pPr>
            <a:r>
              <a:rPr lang="en-US" sz="1895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09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7798924" y="834709"/>
            <a:ext cx="2690152" cy="3403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65"/>
              </a:lnSpc>
              <a:spcBef>
                <a:spcPct val="0"/>
              </a:spcBef>
            </a:pPr>
            <a:r>
              <a:rPr lang="en-US" sz="1975" spc="55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DATA SCIENCE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8194566" y="4336080"/>
            <a:ext cx="9064734" cy="20624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45"/>
              </a:lnSpc>
            </a:pPr>
            <a:r>
              <a:rPr lang="en-US" sz="1675" spc="46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Regional Analysis</a:t>
            </a:r>
          </a:p>
          <a:p>
            <a:pPr marL="361651" lvl="1" indent="-180826" algn="l">
              <a:lnSpc>
                <a:spcPts val="2345"/>
              </a:lnSpc>
              <a:buFont typeface="Arial"/>
              <a:buChar char="•"/>
            </a:pPr>
            <a:r>
              <a:rPr lang="en-US" sz="1675" spc="46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North America, Western Europe, and parts of Asia have the highest average views.</a:t>
            </a:r>
          </a:p>
          <a:p>
            <a:pPr marL="361651" lvl="1" indent="-180826" algn="l">
              <a:lnSpc>
                <a:spcPts val="2345"/>
              </a:lnSpc>
              <a:buFont typeface="Arial"/>
              <a:buChar char="•"/>
            </a:pPr>
            <a:r>
              <a:rPr lang="en-US" sz="1675" spc="46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Regions differ in the type of content they interact with most.</a:t>
            </a:r>
          </a:p>
          <a:p>
            <a:pPr marL="361651" lvl="1" indent="-180826" algn="l">
              <a:lnSpc>
                <a:spcPts val="2345"/>
              </a:lnSpc>
              <a:spcBef>
                <a:spcPct val="0"/>
              </a:spcBef>
              <a:buFont typeface="Arial"/>
              <a:buChar char="•"/>
            </a:pPr>
            <a:r>
              <a:rPr lang="en-US" sz="1675" spc="46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Underrepresented regions show lower averages due to dataset imbalance or lower platform adoption.</a:t>
            </a:r>
          </a:p>
          <a:p>
            <a:pPr algn="l">
              <a:lnSpc>
                <a:spcPts val="2345"/>
              </a:lnSpc>
              <a:spcBef>
                <a:spcPct val="0"/>
              </a:spcBef>
            </a:pPr>
            <a:endParaRPr lang="en-US" sz="1675" spc="46">
              <a:solidFill>
                <a:srgbClr val="FFFFFF"/>
              </a:solidFill>
              <a:latin typeface="Tomorrow"/>
              <a:ea typeface="Tomorrow"/>
              <a:cs typeface="Tomorrow"/>
              <a:sym typeface="Tomorrow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8194566" y="6360458"/>
            <a:ext cx="9064734" cy="17672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45"/>
              </a:lnSpc>
            </a:pPr>
            <a:r>
              <a:rPr lang="en-US" sz="1675" spc="46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Correlation Insights</a:t>
            </a:r>
          </a:p>
          <a:p>
            <a:pPr marL="361651" lvl="1" indent="-180826" algn="l">
              <a:lnSpc>
                <a:spcPts val="2345"/>
              </a:lnSpc>
              <a:buFont typeface="Arial"/>
              <a:buChar char="•"/>
            </a:pPr>
            <a:r>
              <a:rPr lang="en-US" sz="1675" spc="46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Shares and views have a strong positive correlation.</a:t>
            </a:r>
          </a:p>
          <a:p>
            <a:pPr marL="361651" lvl="1" indent="-180826" algn="l">
              <a:lnSpc>
                <a:spcPts val="2345"/>
              </a:lnSpc>
              <a:buFont typeface="Arial"/>
              <a:buChar char="•"/>
            </a:pPr>
            <a:r>
              <a:rPr lang="en-US" sz="1675" spc="46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Likes and comments cluster together, suggesting audiences who like content also interact verbally.</a:t>
            </a:r>
          </a:p>
          <a:p>
            <a:pPr marL="361651" lvl="1" indent="-180826" algn="l">
              <a:lnSpc>
                <a:spcPts val="2345"/>
              </a:lnSpc>
              <a:spcBef>
                <a:spcPct val="0"/>
              </a:spcBef>
              <a:buFont typeface="Arial"/>
              <a:buChar char="•"/>
            </a:pPr>
            <a:r>
              <a:rPr lang="en-US" sz="1675" spc="46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Engagement rate is tightly linked to total engagement.</a:t>
            </a:r>
          </a:p>
          <a:p>
            <a:pPr algn="l">
              <a:lnSpc>
                <a:spcPts val="2345"/>
              </a:lnSpc>
              <a:spcBef>
                <a:spcPct val="0"/>
              </a:spcBef>
            </a:pPr>
            <a:endParaRPr lang="en-US" sz="1675" spc="46">
              <a:solidFill>
                <a:srgbClr val="FFFFFF"/>
              </a:solidFill>
              <a:latin typeface="Tomorrow"/>
              <a:ea typeface="Tomorrow"/>
              <a:cs typeface="Tomorrow"/>
              <a:sym typeface="Tomorrow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8194566" y="2897750"/>
            <a:ext cx="7967857" cy="1150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77"/>
              </a:lnSpc>
            </a:pPr>
            <a:r>
              <a:rPr lang="en-US" sz="4758" b="1">
                <a:solidFill>
                  <a:srgbClr val="FFFFFF"/>
                </a:solidFill>
                <a:latin typeface="Tomorrow Bold"/>
                <a:ea typeface="Tomorrow Bold"/>
                <a:cs typeface="Tomorrow Bold"/>
                <a:sym typeface="Tomorrow Bold"/>
              </a:rPr>
              <a:t>REGIONAL PATTERNS &amp; CORRELATION HEATMAP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1044</Words>
  <Application>Microsoft Macintosh PowerPoint</Application>
  <PresentationFormat>Custom</PresentationFormat>
  <Paragraphs>159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Tomorrow Bold</vt:lpstr>
      <vt:lpstr>Arial</vt:lpstr>
      <vt:lpstr>Tomorrow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Alexia_Burford_Final</dc:title>
  <cp:lastModifiedBy>Burford, Alexia</cp:lastModifiedBy>
  <cp:revision>2</cp:revision>
  <dcterms:created xsi:type="dcterms:W3CDTF">2006-08-16T00:00:00Z</dcterms:created>
  <dcterms:modified xsi:type="dcterms:W3CDTF">2025-12-02T17:55:04Z</dcterms:modified>
  <dc:identifier>DAG6YEz4tAQ</dc:identifier>
</cp:coreProperties>
</file>